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55" r:id="rId2"/>
    <p:sldId id="301" r:id="rId3"/>
    <p:sldId id="346" r:id="rId4"/>
    <p:sldId id="347" r:id="rId5"/>
    <p:sldId id="345" r:id="rId6"/>
    <p:sldId id="442" r:id="rId7"/>
    <p:sldId id="348" r:id="rId8"/>
    <p:sldId id="303" r:id="rId9"/>
    <p:sldId id="304" r:id="rId10"/>
    <p:sldId id="305" r:id="rId11"/>
    <p:sldId id="306" r:id="rId12"/>
    <p:sldId id="309" r:id="rId13"/>
    <p:sldId id="310" r:id="rId14"/>
    <p:sldId id="317" r:id="rId15"/>
    <p:sldId id="321" r:id="rId16"/>
    <p:sldId id="349" r:id="rId17"/>
    <p:sldId id="322" r:id="rId18"/>
    <p:sldId id="323" r:id="rId19"/>
    <p:sldId id="324" r:id="rId20"/>
    <p:sldId id="325" r:id="rId21"/>
    <p:sldId id="326" r:id="rId22"/>
    <p:sldId id="350" r:id="rId23"/>
    <p:sldId id="351" r:id="rId24"/>
    <p:sldId id="352" r:id="rId25"/>
    <p:sldId id="353" r:id="rId26"/>
    <p:sldId id="354" r:id="rId27"/>
    <p:sldId id="327" r:id="rId28"/>
    <p:sldId id="333" r:id="rId29"/>
    <p:sldId id="340" r:id="rId30"/>
    <p:sldId id="34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4"/>
    <p:restoredTop sz="82500" autoAdjust="0"/>
  </p:normalViewPr>
  <p:slideViewPr>
    <p:cSldViewPr snapToGrid="0" snapToObjects="1">
      <p:cViewPr varScale="1">
        <p:scale>
          <a:sx n="127" d="100"/>
          <a:sy n="127" d="100"/>
        </p:scale>
        <p:origin x="3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39CEF-38FC-6145-BFA7-D8C5FBB55A79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F031C-3B75-264B-B2EF-70CC4F82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shxYyV4O_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QrwV6fJKBi8" TargetMode="External"/><Relationship Id="rId4" Type="http://schemas.openxmlformats.org/officeDocument/2006/relationships/hyperlink" Target="https://www.youtube.com/watch?v=Bp1mN_IFLNU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014FF-01F7-47CB-AFFE-9356DF0CC689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624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Iota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7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 eaLnBrk="1" hangingPunct="1">
              <a:spcBef>
                <a:spcPct val="20000"/>
              </a:spcBef>
              <a:buFont typeface="Wingdings" charset="2"/>
              <a:buNone/>
            </a:pPr>
            <a:r>
              <a:rPr lang="tr-TR" dirty="0">
                <a:latin typeface="Calibri" charset="0"/>
                <a:hlinkClick r:id="rId3"/>
              </a:rPr>
              <a:t>https://www.youtube.com/watch?v=4shxYyV4O_k</a:t>
            </a:r>
            <a:r>
              <a:rPr lang="tr-TR" dirty="0">
                <a:latin typeface="Calibri" charset="0"/>
              </a:rPr>
              <a:t> </a:t>
            </a:r>
          </a:p>
          <a:p>
            <a:pPr marL="0" indent="0" algn="just" eaLnBrk="1" hangingPunct="1">
              <a:spcBef>
                <a:spcPct val="20000"/>
              </a:spcBef>
              <a:buFont typeface="Wingdings" charset="2"/>
              <a:buNone/>
            </a:pPr>
            <a:endParaRPr lang="tr-TR" dirty="0">
              <a:latin typeface="Calibri" charset="0"/>
              <a:hlinkClick r:id="rId4"/>
            </a:endParaRPr>
          </a:p>
          <a:p>
            <a:pPr marL="0" indent="0" algn="just" eaLnBrk="1" hangingPunct="1">
              <a:spcBef>
                <a:spcPct val="20000"/>
              </a:spcBef>
              <a:buFont typeface="Wingdings" charset="2"/>
              <a:buNone/>
            </a:pPr>
            <a:r>
              <a:rPr lang="tr-TR" dirty="0">
                <a:latin typeface="Calibri" charset="0"/>
                <a:hlinkClick r:id="rId4"/>
              </a:rPr>
              <a:t>https://www.youtube.com/watch?v=Bp1mN_IFLNU</a:t>
            </a:r>
            <a:r>
              <a:rPr lang="tr-TR" dirty="0">
                <a:latin typeface="Calibri" charset="0"/>
              </a:rPr>
              <a:t> </a:t>
            </a:r>
          </a:p>
          <a:p>
            <a:pPr marL="0" indent="0" algn="just" eaLnBrk="1" hangingPunct="1">
              <a:spcBef>
                <a:spcPct val="20000"/>
              </a:spcBef>
              <a:buFont typeface="Wingdings" charset="2"/>
              <a:buNone/>
            </a:pPr>
            <a:endParaRPr lang="tr-TR" dirty="0">
              <a:latin typeface="Calibri" charset="0"/>
              <a:hlinkClick r:id="rId5"/>
            </a:endParaRPr>
          </a:p>
          <a:p>
            <a:pPr marL="0" indent="0" algn="just" eaLnBrk="1" hangingPunct="1">
              <a:spcBef>
                <a:spcPct val="20000"/>
              </a:spcBef>
              <a:buFont typeface="Wingdings" charset="2"/>
              <a:buNone/>
            </a:pPr>
            <a:r>
              <a:rPr lang="tr-TR" dirty="0">
                <a:latin typeface="Calibri" charset="0"/>
                <a:hlinkClick r:id="rId5"/>
              </a:rPr>
              <a:t>https://www.youtube.com/watch?v=QrwV6fJKBi8</a:t>
            </a:r>
            <a:r>
              <a:rPr lang="tr-TR" dirty="0">
                <a:latin typeface="Calibri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6E3A9B-928C-E847-AC04-760C8BBDC0B7}" type="slidenum">
              <a:rPr lang="en-AU" sz="1200"/>
              <a:pPr eaLnBrk="1" hangingPunct="1"/>
              <a:t>5</a:t>
            </a:fld>
            <a:endParaRPr lang="en-AU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Xiaoyun</a:t>
            </a:r>
            <a:r>
              <a:rPr lang="en-US" altLang="zh-CN" dirty="0"/>
              <a:t> Wang, Academician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2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0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X=3, Y=2,  B[2, 2x3+3x2]=B[2,2] </a:t>
            </a:r>
          </a:p>
          <a:p>
            <a:endParaRPr lang="en-US" dirty="0"/>
          </a:p>
          <a:p>
            <a:r>
              <a:rPr lang="en-US" dirty="0"/>
              <a:t>X=3, Y=0, B[0,</a:t>
            </a:r>
            <a:r>
              <a:rPr lang="en-US" baseline="0" dirty="0"/>
              <a:t> 2x3+3x0</a:t>
            </a:r>
            <a:r>
              <a:rPr lang="en-US" baseline="0"/>
              <a:t>]=B</a:t>
            </a:r>
            <a:r>
              <a:rPr lang="en-US" baseline="0" dirty="0"/>
              <a:t>[0,1]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3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ones' complement of a binary number is defined as the value obtained by inverting all the bits in the binary representation of the number (swapping 0s for 1s and vice versa).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031C-3B75-264B-B2EF-70CC4F820D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6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2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4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7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1150A-AE86-8A4A-9ACC-54D46A98620B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0DBB5-6AD1-E54D-824A-529FD3777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07106" y="898910"/>
            <a:ext cx="7315200" cy="2116138"/>
          </a:xfrm>
        </p:spPr>
        <p:txBody>
          <a:bodyPr/>
          <a:lstStyle/>
          <a:p>
            <a:pPr algn="ctr"/>
            <a:r>
              <a:rPr lang="en-US" sz="4000" b="1" dirty="0">
                <a:cs typeface="Arial"/>
              </a:rPr>
              <a:t>Part Two: </a:t>
            </a:r>
            <a:br>
              <a:rPr lang="en-US" sz="4000" b="1" dirty="0">
                <a:cs typeface="Arial"/>
              </a:rPr>
            </a:br>
            <a:r>
              <a:rPr lang="en-US" sz="4000" b="1" dirty="0">
                <a:cs typeface="Arial"/>
              </a:rPr>
              <a:t>Security Principles </a:t>
            </a:r>
            <a:endParaRPr lang="en-AU" sz="4000" b="1" dirty="0">
              <a:cs typeface="Arial"/>
            </a:endParaRPr>
          </a:p>
        </p:txBody>
      </p:sp>
      <p:sp>
        <p:nvSpPr>
          <p:cNvPr id="286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62681" y="3212757"/>
            <a:ext cx="7004050" cy="1447800"/>
          </a:xfrm>
        </p:spPr>
        <p:txBody>
          <a:bodyPr>
            <a:norm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  <a:latin typeface="+mj-lt"/>
                <a:cs typeface="Arial"/>
              </a:rPr>
              <a:t>Chapter 2.3</a:t>
            </a:r>
          </a:p>
          <a:p>
            <a:r>
              <a:rPr lang="en-AU" b="1" dirty="0">
                <a:solidFill>
                  <a:schemeClr val="tx1"/>
                </a:solidFill>
                <a:latin typeface="+mj-lt"/>
                <a:cs typeface="Arial"/>
              </a:rPr>
              <a:t>Hash Function Standard</a:t>
            </a:r>
          </a:p>
        </p:txBody>
      </p:sp>
    </p:spTree>
    <p:extLst>
      <p:ext uri="{BB962C8B-B14F-4D97-AF65-F5344CB8AC3E}">
        <p14:creationId xmlns:p14="http://schemas.microsoft.com/office/powerpoint/2010/main" val="94535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SHA-3</a:t>
            </a:r>
            <a:r>
              <a:rPr spc="10" dirty="0"/>
              <a:t> </a:t>
            </a:r>
            <a:r>
              <a:rPr spc="139" dirty="0"/>
              <a:t>competition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1875946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863" y="2238854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863" y="2539600"/>
            <a:ext cx="0" cy="124577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4863" y="2840596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863" y="3141342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913" y="3555841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3918749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4219495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913" y="4633994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863" y="4996902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1913" y="545141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9280" y="1734257"/>
            <a:ext cx="8043193" cy="393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9" dirty="0">
                <a:latin typeface="Calibri"/>
                <a:cs typeface="Calibri"/>
              </a:rPr>
              <a:t>First </a:t>
            </a:r>
            <a:r>
              <a:rPr sz="2100" spc="50" dirty="0">
                <a:latin typeface="Calibri"/>
                <a:cs typeface="Calibri"/>
              </a:rPr>
              <a:t>round: </a:t>
            </a:r>
            <a:r>
              <a:rPr sz="2100" spc="40" dirty="0">
                <a:latin typeface="Calibri"/>
                <a:cs typeface="Calibri"/>
              </a:rPr>
              <a:t>October </a:t>
            </a:r>
            <a:r>
              <a:rPr sz="2100" spc="-30" dirty="0">
                <a:latin typeface="Calibri"/>
                <a:cs typeface="Calibri"/>
              </a:rPr>
              <a:t>2008 </a:t>
            </a:r>
            <a:r>
              <a:rPr sz="2100" spc="50" dirty="0">
                <a:latin typeface="Calibri"/>
                <a:cs typeface="Calibri"/>
              </a:rPr>
              <a:t>to </a:t>
            </a:r>
            <a:r>
              <a:rPr sz="2100" spc="89" dirty="0">
                <a:latin typeface="Calibri"/>
                <a:cs typeface="Calibri"/>
              </a:rPr>
              <a:t>summer</a:t>
            </a:r>
            <a:r>
              <a:rPr sz="2100" spc="634" dirty="0"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2009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-20" dirty="0">
                <a:latin typeface="Calibri"/>
                <a:cs typeface="Calibri"/>
              </a:rPr>
              <a:t>64 </a:t>
            </a:r>
            <a:r>
              <a:rPr sz="2000" spc="69" dirty="0">
                <a:latin typeface="Calibri"/>
                <a:cs typeface="Calibri"/>
              </a:rPr>
              <a:t>submissions, </a:t>
            </a:r>
            <a:r>
              <a:rPr sz="2000" spc="-119" dirty="0">
                <a:latin typeface="Calibri"/>
                <a:cs typeface="Calibri"/>
              </a:rPr>
              <a:t>51</a:t>
            </a:r>
            <a:r>
              <a:rPr sz="2000" spc="169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accepted</a:t>
            </a:r>
            <a:endParaRPr sz="2000" dirty="0">
              <a:latin typeface="Calibri"/>
              <a:cs typeface="Calibri"/>
            </a:endParaRPr>
          </a:p>
          <a:p>
            <a:pPr marL="574082" marR="124636">
              <a:lnSpc>
                <a:spcPts val="2359"/>
              </a:lnSpc>
              <a:spcBef>
                <a:spcPts val="89"/>
              </a:spcBef>
            </a:pPr>
            <a:r>
              <a:rPr sz="2000" spc="-20" dirty="0">
                <a:latin typeface="Calibri"/>
                <a:cs typeface="Calibri"/>
              </a:rPr>
              <a:t>37 </a:t>
            </a:r>
            <a:r>
              <a:rPr sz="2000" spc="30" dirty="0">
                <a:latin typeface="Calibri"/>
                <a:cs typeface="Calibri"/>
              </a:rPr>
              <a:t>presented </a:t>
            </a:r>
            <a:r>
              <a:rPr sz="2000" spc="50" dirty="0">
                <a:latin typeface="Calibri"/>
                <a:cs typeface="Calibri"/>
              </a:rPr>
              <a:t>at </a:t>
            </a:r>
            <a:r>
              <a:rPr sz="2000" spc="-30" dirty="0">
                <a:latin typeface="Calibri"/>
                <a:cs typeface="Calibri"/>
              </a:rPr>
              <a:t>1st </a:t>
            </a:r>
            <a:r>
              <a:rPr sz="2000" spc="40" dirty="0">
                <a:latin typeface="Calibri"/>
                <a:cs typeface="Calibri"/>
              </a:rPr>
              <a:t>SHA-3 </a:t>
            </a:r>
            <a:r>
              <a:rPr sz="2000" spc="50" dirty="0">
                <a:latin typeface="Calibri"/>
                <a:cs typeface="Calibri"/>
              </a:rPr>
              <a:t>candidate </a:t>
            </a:r>
            <a:r>
              <a:rPr sz="2000" spc="40" dirty="0">
                <a:latin typeface="Calibri"/>
                <a:cs typeface="Calibri"/>
              </a:rPr>
              <a:t>conf. </a:t>
            </a:r>
            <a:r>
              <a:rPr sz="2000" spc="89" dirty="0">
                <a:latin typeface="Calibri"/>
                <a:cs typeface="Calibri"/>
              </a:rPr>
              <a:t>in </a:t>
            </a:r>
            <a:r>
              <a:rPr sz="2000" spc="40" dirty="0">
                <a:latin typeface="Calibri"/>
                <a:cs typeface="Calibri"/>
              </a:rPr>
              <a:t>Leuven, February </a:t>
            </a:r>
            <a:r>
              <a:rPr sz="2000" spc="-20" dirty="0">
                <a:latin typeface="Calibri"/>
                <a:cs typeface="Calibri"/>
              </a:rPr>
              <a:t>2009  </a:t>
            </a:r>
            <a:r>
              <a:rPr sz="2000" spc="89" dirty="0">
                <a:latin typeface="Calibri"/>
                <a:cs typeface="Calibri"/>
              </a:rPr>
              <a:t>many </a:t>
            </a:r>
            <a:r>
              <a:rPr sz="2000" spc="50" dirty="0">
                <a:latin typeface="Calibri"/>
                <a:cs typeface="Calibri"/>
              </a:rPr>
              <a:t>broken </a:t>
            </a:r>
            <a:r>
              <a:rPr sz="2000" spc="40" dirty="0">
                <a:latin typeface="Calibri"/>
                <a:cs typeface="Calibri"/>
              </a:rPr>
              <a:t>by</a:t>
            </a:r>
            <a:r>
              <a:rPr sz="2000" spc="59" dirty="0">
                <a:latin typeface="Calibri"/>
                <a:cs typeface="Calibri"/>
              </a:rPr>
              <a:t> cryptanalysis</a:t>
            </a:r>
            <a:endParaRPr sz="2000" dirty="0">
              <a:latin typeface="Calibri"/>
              <a:cs typeface="Calibri"/>
            </a:endParaRPr>
          </a:p>
          <a:p>
            <a:pPr marL="25179" indent="548903">
              <a:lnSpc>
                <a:spcPts val="2300"/>
              </a:lnSpc>
            </a:pPr>
            <a:r>
              <a:rPr sz="2000" spc="99" dirty="0">
                <a:latin typeface="Calibri"/>
                <a:cs typeface="Calibri"/>
              </a:rPr>
              <a:t>NIST </a:t>
            </a:r>
            <a:r>
              <a:rPr sz="2000" spc="59" dirty="0">
                <a:latin typeface="Calibri"/>
                <a:cs typeface="Calibri"/>
              </a:rPr>
              <a:t>narrowed </a:t>
            </a:r>
            <a:r>
              <a:rPr sz="2000" spc="89" dirty="0">
                <a:latin typeface="Calibri"/>
                <a:cs typeface="Calibri"/>
              </a:rPr>
              <a:t>down </a:t>
            </a:r>
            <a:r>
              <a:rPr sz="2000" spc="50" dirty="0">
                <a:latin typeface="Calibri"/>
                <a:cs typeface="Calibri"/>
              </a:rPr>
              <a:t>to </a:t>
            </a:r>
            <a:r>
              <a:rPr sz="2000" spc="-119" dirty="0">
                <a:latin typeface="Calibri"/>
                <a:cs typeface="Calibri"/>
              </a:rPr>
              <a:t>14</a:t>
            </a:r>
            <a:r>
              <a:rPr sz="2000" spc="59" dirty="0">
                <a:latin typeface="Calibri"/>
                <a:cs typeface="Calibri"/>
              </a:rPr>
              <a:t> </a:t>
            </a:r>
            <a:r>
              <a:rPr sz="2000" spc="69" dirty="0">
                <a:latin typeface="Calibri"/>
                <a:cs typeface="Calibri"/>
              </a:rPr>
              <a:t>semi-ﬁnalists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50" dirty="0">
                <a:latin typeface="Calibri"/>
                <a:cs typeface="Calibri"/>
              </a:rPr>
              <a:t>Second round: </a:t>
            </a:r>
            <a:r>
              <a:rPr sz="2100" spc="89" dirty="0">
                <a:latin typeface="Calibri"/>
                <a:cs typeface="Calibri"/>
              </a:rPr>
              <a:t>summer </a:t>
            </a:r>
            <a:r>
              <a:rPr sz="2100" spc="-30" dirty="0">
                <a:latin typeface="Calibri"/>
                <a:cs typeface="Calibri"/>
              </a:rPr>
              <a:t>2009 </a:t>
            </a:r>
            <a:r>
              <a:rPr sz="2100" spc="50" dirty="0">
                <a:latin typeface="Calibri"/>
                <a:cs typeface="Calibri"/>
              </a:rPr>
              <a:t>to </a:t>
            </a:r>
            <a:r>
              <a:rPr sz="2100" spc="89" dirty="0">
                <a:latin typeface="Calibri"/>
                <a:cs typeface="Calibri"/>
              </a:rPr>
              <a:t>autumn</a:t>
            </a:r>
            <a:r>
              <a:rPr sz="2100" spc="545" dirty="0">
                <a:latin typeface="Calibri"/>
                <a:cs typeface="Calibri"/>
              </a:rPr>
              <a:t> </a:t>
            </a:r>
            <a:r>
              <a:rPr sz="2100" spc="-79" dirty="0">
                <a:latin typeface="Calibri"/>
                <a:cs typeface="Calibri"/>
              </a:rPr>
              <a:t>2010</a:t>
            </a:r>
            <a:endParaRPr sz="2100" dirty="0">
              <a:latin typeface="Calibri"/>
              <a:cs typeface="Calibri"/>
            </a:endParaRPr>
          </a:p>
          <a:p>
            <a:pPr marL="574082" marR="10072">
              <a:spcBef>
                <a:spcPts val="347"/>
              </a:spcBef>
            </a:pPr>
            <a:r>
              <a:rPr sz="2000" spc="69" dirty="0">
                <a:latin typeface="Calibri"/>
                <a:cs typeface="Calibri"/>
              </a:rPr>
              <a:t>analysis </a:t>
            </a:r>
            <a:r>
              <a:rPr sz="2000" spc="30" dirty="0">
                <a:latin typeface="Calibri"/>
                <a:cs typeface="Calibri"/>
              </a:rPr>
              <a:t>presented </a:t>
            </a:r>
            <a:r>
              <a:rPr sz="2000" spc="50" dirty="0">
                <a:latin typeface="Calibri"/>
                <a:cs typeface="Calibri"/>
              </a:rPr>
              <a:t>at </a:t>
            </a:r>
            <a:r>
              <a:rPr sz="2000" spc="40" dirty="0">
                <a:latin typeface="Calibri"/>
                <a:cs typeface="Calibri"/>
              </a:rPr>
              <a:t>2nd SHA-3 conf. </a:t>
            </a:r>
            <a:r>
              <a:rPr sz="2000" spc="89" dirty="0">
                <a:latin typeface="Calibri"/>
                <a:cs typeface="Calibri"/>
              </a:rPr>
              <a:t>in </a:t>
            </a:r>
            <a:r>
              <a:rPr sz="2000" spc="59" dirty="0">
                <a:latin typeface="Calibri"/>
                <a:cs typeface="Calibri"/>
              </a:rPr>
              <a:t>Santa </a:t>
            </a:r>
            <a:r>
              <a:rPr sz="2000" spc="50" dirty="0">
                <a:latin typeface="Calibri"/>
                <a:cs typeface="Calibri"/>
              </a:rPr>
              <a:t>Barbara, </a:t>
            </a:r>
            <a:r>
              <a:rPr sz="2000" spc="59" dirty="0">
                <a:latin typeface="Calibri"/>
                <a:cs typeface="Calibri"/>
              </a:rPr>
              <a:t>August </a:t>
            </a:r>
            <a:r>
              <a:rPr sz="2000" spc="-69" dirty="0">
                <a:latin typeface="Calibri"/>
                <a:cs typeface="Calibri"/>
              </a:rPr>
              <a:t>2010  </a:t>
            </a:r>
            <a:r>
              <a:rPr sz="2000" spc="99" dirty="0">
                <a:latin typeface="Calibri"/>
                <a:cs typeface="Calibri"/>
              </a:rPr>
              <a:t>NIST </a:t>
            </a:r>
            <a:r>
              <a:rPr sz="2000" spc="59" dirty="0">
                <a:latin typeface="Calibri"/>
                <a:cs typeface="Calibri"/>
              </a:rPr>
              <a:t>narrowed </a:t>
            </a:r>
            <a:r>
              <a:rPr sz="2000" spc="89" dirty="0">
                <a:latin typeface="Calibri"/>
                <a:cs typeface="Calibri"/>
              </a:rPr>
              <a:t>down </a:t>
            </a:r>
            <a:r>
              <a:rPr sz="2000" spc="50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5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79" dirty="0">
                <a:latin typeface="Calibri"/>
                <a:cs typeface="Calibri"/>
              </a:rPr>
              <a:t>ﬁnalists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69" dirty="0">
                <a:latin typeface="Calibri"/>
                <a:cs typeface="Calibri"/>
              </a:rPr>
              <a:t>Third </a:t>
            </a:r>
            <a:r>
              <a:rPr sz="2100" spc="50" dirty="0">
                <a:latin typeface="Calibri"/>
                <a:cs typeface="Calibri"/>
              </a:rPr>
              <a:t>round: </a:t>
            </a:r>
            <a:r>
              <a:rPr sz="2100" spc="89" dirty="0">
                <a:latin typeface="Calibri"/>
                <a:cs typeface="Calibri"/>
              </a:rPr>
              <a:t>autumn </a:t>
            </a:r>
            <a:r>
              <a:rPr sz="2100" spc="-79" dirty="0">
                <a:latin typeface="Calibri"/>
                <a:cs typeface="Calibri"/>
              </a:rPr>
              <a:t>2010 </a:t>
            </a:r>
            <a:r>
              <a:rPr sz="2100" spc="50" dirty="0">
                <a:latin typeface="Calibri"/>
                <a:cs typeface="Calibri"/>
              </a:rPr>
              <a:t>to </a:t>
            </a:r>
            <a:r>
              <a:rPr sz="2100" spc="40" dirty="0">
                <a:latin typeface="Calibri"/>
                <a:cs typeface="Calibri"/>
              </a:rPr>
              <a:t>October </a:t>
            </a:r>
            <a:r>
              <a:rPr sz="2100" spc="109" dirty="0">
                <a:latin typeface="Calibri"/>
                <a:cs typeface="Calibri"/>
              </a:rPr>
              <a:t> </a:t>
            </a:r>
            <a:r>
              <a:rPr sz="2100" spc="-79" dirty="0">
                <a:latin typeface="Calibri"/>
                <a:cs typeface="Calibri"/>
              </a:rPr>
              <a:t>2012</a:t>
            </a:r>
            <a:endParaRPr sz="2100" dirty="0">
              <a:latin typeface="Calibri"/>
              <a:cs typeface="Calibri"/>
            </a:endParaRPr>
          </a:p>
          <a:p>
            <a:pPr marL="574082">
              <a:spcBef>
                <a:spcPts val="347"/>
              </a:spcBef>
            </a:pPr>
            <a:r>
              <a:rPr sz="2000" spc="69" dirty="0">
                <a:latin typeface="Calibri"/>
                <a:cs typeface="Calibri"/>
              </a:rPr>
              <a:t>analysis </a:t>
            </a:r>
            <a:r>
              <a:rPr sz="2000" spc="30" dirty="0">
                <a:latin typeface="Calibri"/>
                <a:cs typeface="Calibri"/>
              </a:rPr>
              <a:t>presented </a:t>
            </a:r>
            <a:r>
              <a:rPr sz="2000" spc="50" dirty="0">
                <a:latin typeface="Calibri"/>
                <a:cs typeface="Calibri"/>
              </a:rPr>
              <a:t>at </a:t>
            </a:r>
            <a:r>
              <a:rPr sz="2000" spc="30" dirty="0">
                <a:latin typeface="Calibri"/>
                <a:cs typeface="Calibri"/>
              </a:rPr>
              <a:t>3rd </a:t>
            </a:r>
            <a:r>
              <a:rPr sz="2000" spc="40" dirty="0">
                <a:latin typeface="Calibri"/>
                <a:cs typeface="Calibri"/>
              </a:rPr>
              <a:t>SHA-3 conf. </a:t>
            </a:r>
            <a:r>
              <a:rPr sz="2000" spc="89" dirty="0">
                <a:latin typeface="Calibri"/>
                <a:cs typeface="Calibri"/>
              </a:rPr>
              <a:t>in </a:t>
            </a:r>
            <a:r>
              <a:rPr sz="2000" spc="69" dirty="0">
                <a:latin typeface="Calibri"/>
                <a:cs typeface="Calibri"/>
              </a:rPr>
              <a:t>Washington, </a:t>
            </a:r>
            <a:r>
              <a:rPr sz="2000" spc="79" dirty="0">
                <a:latin typeface="Calibri"/>
                <a:cs typeface="Calibri"/>
              </a:rPr>
              <a:t>March</a:t>
            </a:r>
            <a:r>
              <a:rPr sz="2000" spc="268" dirty="0">
                <a:latin typeface="Calibri"/>
                <a:cs typeface="Calibri"/>
              </a:rPr>
              <a:t> </a:t>
            </a:r>
            <a:r>
              <a:rPr sz="2000" spc="-69" dirty="0">
                <a:latin typeface="Calibri"/>
                <a:cs typeface="Calibri"/>
              </a:rPr>
              <a:t>2012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1090"/>
              </a:spcBef>
            </a:pPr>
            <a:r>
              <a:rPr sz="2100" spc="40" dirty="0">
                <a:latin typeface="Calibri"/>
                <a:cs typeface="Calibri"/>
              </a:rPr>
              <a:t>October </a:t>
            </a:r>
            <a:r>
              <a:rPr sz="2100" dirty="0">
                <a:latin typeface="Calibri"/>
                <a:cs typeface="Calibri"/>
              </a:rPr>
              <a:t>2, </a:t>
            </a:r>
            <a:r>
              <a:rPr sz="2100" spc="-69" dirty="0">
                <a:latin typeface="Calibri"/>
                <a:cs typeface="Calibri"/>
              </a:rPr>
              <a:t>2012:  </a:t>
            </a:r>
            <a:r>
              <a:rPr sz="2100" spc="99" dirty="0">
                <a:latin typeface="Calibri"/>
                <a:cs typeface="Calibri"/>
              </a:rPr>
              <a:t>NIST </a:t>
            </a:r>
            <a:r>
              <a:rPr sz="2100" spc="69" dirty="0">
                <a:latin typeface="Calibri"/>
                <a:cs typeface="Calibri"/>
              </a:rPr>
              <a:t>announces </a:t>
            </a:r>
            <a:r>
              <a:rPr sz="2100" spc="-99" dirty="0">
                <a:latin typeface="Bookman Old Style"/>
                <a:cs typeface="Bookman Old Style"/>
              </a:rPr>
              <a:t>Keccak </a:t>
            </a:r>
            <a:r>
              <a:rPr sz="2100" spc="50" dirty="0">
                <a:latin typeface="Calibri"/>
                <a:cs typeface="Calibri"/>
              </a:rPr>
              <a:t>as </a:t>
            </a:r>
            <a:r>
              <a:rPr sz="2100" spc="40" dirty="0">
                <a:latin typeface="Calibri"/>
                <a:cs typeface="Calibri"/>
              </a:rPr>
              <a:t>SHA-3</a:t>
            </a:r>
            <a:r>
              <a:rPr sz="2100" spc="436" dirty="0">
                <a:latin typeface="Calibri"/>
                <a:cs typeface="Calibri"/>
              </a:rPr>
              <a:t> </a:t>
            </a:r>
            <a:r>
              <a:rPr sz="2100" spc="89" dirty="0">
                <a:latin typeface="Calibri"/>
                <a:cs typeface="Calibri"/>
              </a:rPr>
              <a:t>winner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56546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3801" y="273333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88" dirty="0"/>
              <a:t>NIST </a:t>
            </a:r>
            <a:r>
              <a:rPr spc="89" dirty="0"/>
              <a:t>SHA-3: </a:t>
            </a:r>
            <a:r>
              <a:rPr spc="99" dirty="0"/>
              <a:t>the</a:t>
            </a:r>
            <a:r>
              <a:rPr spc="226" dirty="0"/>
              <a:t> </a:t>
            </a:r>
            <a:r>
              <a:rPr spc="109" dirty="0"/>
              <a:t>battleﬁeld</a:t>
            </a:r>
          </a:p>
        </p:txBody>
      </p:sp>
      <p:sp>
        <p:nvSpPr>
          <p:cNvPr id="6" name="object 6"/>
          <p:cNvSpPr/>
          <p:nvPr/>
        </p:nvSpPr>
        <p:spPr>
          <a:xfrm>
            <a:off x="854534" y="1302855"/>
            <a:ext cx="7336687" cy="4458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792" y="3354184"/>
            <a:ext cx="6298" cy="6292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518" y="3058"/>
                </a:moveTo>
                <a:lnTo>
                  <a:pt x="0" y="1590"/>
                </a:lnTo>
                <a:lnTo>
                  <a:pt x="1788" y="716"/>
                </a:lnTo>
                <a:lnTo>
                  <a:pt x="2682" y="0"/>
                </a:lnTo>
                <a:lnTo>
                  <a:pt x="2717" y="1447"/>
                </a:lnTo>
                <a:lnTo>
                  <a:pt x="1016" y="1884"/>
                </a:lnTo>
                <a:lnTo>
                  <a:pt x="518" y="3058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2811" y="3348162"/>
            <a:ext cx="18893" cy="10067"/>
          </a:xfrm>
          <a:custGeom>
            <a:avLst/>
            <a:gdLst/>
            <a:ahLst/>
            <a:cxnLst/>
            <a:rect l="l" t="t" r="r" b="b"/>
            <a:pathLst>
              <a:path w="9525" h="5080">
                <a:moveTo>
                  <a:pt x="4780" y="4881"/>
                </a:moveTo>
                <a:lnTo>
                  <a:pt x="0" y="4211"/>
                </a:lnTo>
                <a:lnTo>
                  <a:pt x="1925" y="340"/>
                </a:lnTo>
                <a:lnTo>
                  <a:pt x="8930" y="0"/>
                </a:lnTo>
                <a:lnTo>
                  <a:pt x="6009" y="4170"/>
                </a:lnTo>
                <a:lnTo>
                  <a:pt x="4780" y="4881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6776" y="3363031"/>
            <a:ext cx="15114" cy="12583"/>
          </a:xfrm>
          <a:custGeom>
            <a:avLst/>
            <a:gdLst/>
            <a:ahLst/>
            <a:cxnLst/>
            <a:rect l="l" t="t" r="r" b="b"/>
            <a:pathLst>
              <a:path w="7620" h="6350">
                <a:moveTo>
                  <a:pt x="20" y="4287"/>
                </a:moveTo>
                <a:lnTo>
                  <a:pt x="0" y="1270"/>
                </a:lnTo>
                <a:lnTo>
                  <a:pt x="2656" y="60"/>
                </a:lnTo>
                <a:lnTo>
                  <a:pt x="3967" y="0"/>
                </a:lnTo>
                <a:lnTo>
                  <a:pt x="6221" y="4226"/>
                </a:lnTo>
                <a:lnTo>
                  <a:pt x="3053" y="4226"/>
                </a:lnTo>
                <a:lnTo>
                  <a:pt x="20" y="4287"/>
                </a:lnTo>
                <a:close/>
              </a:path>
              <a:path w="7620" h="6350">
                <a:moveTo>
                  <a:pt x="7142" y="5953"/>
                </a:moveTo>
                <a:lnTo>
                  <a:pt x="4104" y="5435"/>
                </a:lnTo>
                <a:lnTo>
                  <a:pt x="3053" y="4226"/>
                </a:lnTo>
                <a:lnTo>
                  <a:pt x="6221" y="4226"/>
                </a:lnTo>
                <a:lnTo>
                  <a:pt x="7142" y="5953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749" y="3372626"/>
            <a:ext cx="12595" cy="755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0" y="2778"/>
                </a:moveTo>
                <a:lnTo>
                  <a:pt x="594" y="0"/>
                </a:lnTo>
                <a:lnTo>
                  <a:pt x="4343" y="2103"/>
                </a:lnTo>
                <a:lnTo>
                  <a:pt x="6129" y="2103"/>
                </a:lnTo>
                <a:lnTo>
                  <a:pt x="6180" y="2641"/>
                </a:lnTo>
                <a:lnTo>
                  <a:pt x="1544" y="2641"/>
                </a:lnTo>
                <a:lnTo>
                  <a:pt x="0" y="2778"/>
                </a:lnTo>
                <a:close/>
              </a:path>
              <a:path w="6350" h="3810">
                <a:moveTo>
                  <a:pt x="6129" y="2103"/>
                </a:moveTo>
                <a:lnTo>
                  <a:pt x="4343" y="2103"/>
                </a:lnTo>
                <a:lnTo>
                  <a:pt x="6090" y="1686"/>
                </a:lnTo>
                <a:lnTo>
                  <a:pt x="6129" y="2103"/>
                </a:lnTo>
                <a:close/>
              </a:path>
              <a:path w="6350" h="3810">
                <a:moveTo>
                  <a:pt x="5455" y="3352"/>
                </a:moveTo>
                <a:lnTo>
                  <a:pt x="4465" y="3332"/>
                </a:lnTo>
                <a:lnTo>
                  <a:pt x="2976" y="2915"/>
                </a:lnTo>
                <a:lnTo>
                  <a:pt x="1544" y="2641"/>
                </a:lnTo>
                <a:lnTo>
                  <a:pt x="6180" y="2641"/>
                </a:lnTo>
                <a:lnTo>
                  <a:pt x="5455" y="3352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407" y="3381394"/>
            <a:ext cx="7557" cy="6292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1209" y="2936"/>
                </a:moveTo>
                <a:lnTo>
                  <a:pt x="751" y="2245"/>
                </a:lnTo>
                <a:lnTo>
                  <a:pt x="355" y="1508"/>
                </a:lnTo>
                <a:lnTo>
                  <a:pt x="0" y="756"/>
                </a:lnTo>
                <a:lnTo>
                  <a:pt x="1727" y="0"/>
                </a:lnTo>
                <a:lnTo>
                  <a:pt x="3373" y="2301"/>
                </a:lnTo>
                <a:lnTo>
                  <a:pt x="1209" y="2936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7357" y="3378405"/>
            <a:ext cx="16374" cy="13842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2641" y="6512"/>
                </a:moveTo>
                <a:lnTo>
                  <a:pt x="1727" y="5339"/>
                </a:lnTo>
                <a:lnTo>
                  <a:pt x="2641" y="4607"/>
                </a:lnTo>
                <a:lnTo>
                  <a:pt x="1249" y="3693"/>
                </a:lnTo>
                <a:lnTo>
                  <a:pt x="238" y="3017"/>
                </a:lnTo>
                <a:lnTo>
                  <a:pt x="0" y="2402"/>
                </a:lnTo>
                <a:lnTo>
                  <a:pt x="594" y="1290"/>
                </a:lnTo>
                <a:lnTo>
                  <a:pt x="1270" y="0"/>
                </a:lnTo>
                <a:lnTo>
                  <a:pt x="2458" y="1945"/>
                </a:lnTo>
                <a:lnTo>
                  <a:pt x="4780" y="2382"/>
                </a:lnTo>
                <a:lnTo>
                  <a:pt x="6746" y="2382"/>
                </a:lnTo>
                <a:lnTo>
                  <a:pt x="7183" y="3774"/>
                </a:lnTo>
                <a:lnTo>
                  <a:pt x="7920" y="6035"/>
                </a:lnTo>
                <a:lnTo>
                  <a:pt x="3830" y="6035"/>
                </a:lnTo>
                <a:lnTo>
                  <a:pt x="2641" y="6512"/>
                </a:lnTo>
                <a:close/>
              </a:path>
              <a:path w="8254" h="6985">
                <a:moveTo>
                  <a:pt x="6746" y="2382"/>
                </a:moveTo>
                <a:lnTo>
                  <a:pt x="4780" y="2382"/>
                </a:lnTo>
                <a:lnTo>
                  <a:pt x="6527" y="1686"/>
                </a:lnTo>
                <a:lnTo>
                  <a:pt x="6746" y="2382"/>
                </a:lnTo>
                <a:close/>
              </a:path>
              <a:path w="8254" h="6985">
                <a:moveTo>
                  <a:pt x="7940" y="6096"/>
                </a:moveTo>
                <a:lnTo>
                  <a:pt x="3830" y="6035"/>
                </a:lnTo>
                <a:lnTo>
                  <a:pt x="7920" y="6035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3655" y="3398105"/>
            <a:ext cx="31488" cy="36492"/>
          </a:xfrm>
          <a:custGeom>
            <a:avLst/>
            <a:gdLst/>
            <a:ahLst/>
            <a:cxnLst/>
            <a:rect l="l" t="t" r="r" b="b"/>
            <a:pathLst>
              <a:path w="15875" h="18414">
                <a:moveTo>
                  <a:pt x="3728" y="18039"/>
                </a:moveTo>
                <a:lnTo>
                  <a:pt x="2402" y="17581"/>
                </a:lnTo>
                <a:lnTo>
                  <a:pt x="0" y="16017"/>
                </a:lnTo>
                <a:lnTo>
                  <a:pt x="1447" y="14925"/>
                </a:lnTo>
                <a:lnTo>
                  <a:pt x="1747" y="12679"/>
                </a:lnTo>
                <a:lnTo>
                  <a:pt x="2021" y="10718"/>
                </a:lnTo>
                <a:lnTo>
                  <a:pt x="157" y="8077"/>
                </a:lnTo>
                <a:lnTo>
                  <a:pt x="2560" y="5816"/>
                </a:lnTo>
                <a:lnTo>
                  <a:pt x="4384" y="5024"/>
                </a:lnTo>
                <a:lnTo>
                  <a:pt x="4663" y="3256"/>
                </a:lnTo>
                <a:lnTo>
                  <a:pt x="4028" y="2722"/>
                </a:lnTo>
                <a:lnTo>
                  <a:pt x="4363" y="1905"/>
                </a:lnTo>
                <a:lnTo>
                  <a:pt x="5181" y="0"/>
                </a:lnTo>
                <a:lnTo>
                  <a:pt x="7421" y="2026"/>
                </a:lnTo>
                <a:lnTo>
                  <a:pt x="9626" y="3357"/>
                </a:lnTo>
                <a:lnTo>
                  <a:pt x="10754" y="3850"/>
                </a:lnTo>
                <a:lnTo>
                  <a:pt x="11826" y="4805"/>
                </a:lnTo>
                <a:lnTo>
                  <a:pt x="12760" y="5659"/>
                </a:lnTo>
                <a:lnTo>
                  <a:pt x="11983" y="6370"/>
                </a:lnTo>
                <a:lnTo>
                  <a:pt x="12324" y="7345"/>
                </a:lnTo>
                <a:lnTo>
                  <a:pt x="12918" y="9108"/>
                </a:lnTo>
                <a:lnTo>
                  <a:pt x="15458" y="10261"/>
                </a:lnTo>
                <a:lnTo>
                  <a:pt x="13136" y="11907"/>
                </a:lnTo>
                <a:lnTo>
                  <a:pt x="11013" y="13375"/>
                </a:lnTo>
                <a:lnTo>
                  <a:pt x="8432" y="13375"/>
                </a:lnTo>
                <a:lnTo>
                  <a:pt x="5598" y="15875"/>
                </a:lnTo>
                <a:lnTo>
                  <a:pt x="3728" y="18039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52698" y="4368412"/>
            <a:ext cx="2519" cy="2517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990"/>
                </a:moveTo>
                <a:lnTo>
                  <a:pt x="231" y="340"/>
                </a:lnTo>
                <a:lnTo>
                  <a:pt x="198" y="0"/>
                </a:lnTo>
                <a:lnTo>
                  <a:pt x="1092" y="20"/>
                </a:lnTo>
                <a:lnTo>
                  <a:pt x="711" y="340"/>
                </a:lnTo>
                <a:lnTo>
                  <a:pt x="355" y="675"/>
                </a:lnTo>
                <a:lnTo>
                  <a:pt x="0" y="990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9821" y="4358265"/>
            <a:ext cx="5038" cy="377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0" y="1864"/>
                </a:moveTo>
                <a:lnTo>
                  <a:pt x="614" y="1112"/>
                </a:lnTo>
                <a:lnTo>
                  <a:pt x="1346" y="497"/>
                </a:lnTo>
                <a:lnTo>
                  <a:pt x="2179" y="0"/>
                </a:lnTo>
                <a:lnTo>
                  <a:pt x="1544" y="736"/>
                </a:lnTo>
                <a:lnTo>
                  <a:pt x="812" y="1351"/>
                </a:lnTo>
                <a:lnTo>
                  <a:pt x="0" y="1864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42773" y="4372579"/>
            <a:ext cx="40304" cy="27684"/>
          </a:xfrm>
          <a:custGeom>
            <a:avLst/>
            <a:gdLst/>
            <a:ahLst/>
            <a:cxnLst/>
            <a:rect l="l" t="t" r="r" b="b"/>
            <a:pathLst>
              <a:path w="20320" h="13969">
                <a:moveTo>
                  <a:pt x="9961" y="13690"/>
                </a:moveTo>
                <a:lnTo>
                  <a:pt x="7919" y="12679"/>
                </a:lnTo>
                <a:lnTo>
                  <a:pt x="5638" y="11729"/>
                </a:lnTo>
                <a:lnTo>
                  <a:pt x="0" y="10754"/>
                </a:lnTo>
                <a:lnTo>
                  <a:pt x="6588" y="3713"/>
                </a:lnTo>
                <a:lnTo>
                  <a:pt x="9052" y="2738"/>
                </a:lnTo>
                <a:lnTo>
                  <a:pt x="9824" y="2423"/>
                </a:lnTo>
                <a:lnTo>
                  <a:pt x="18277" y="0"/>
                </a:lnTo>
                <a:lnTo>
                  <a:pt x="16215" y="2799"/>
                </a:lnTo>
                <a:lnTo>
                  <a:pt x="18261" y="2799"/>
                </a:lnTo>
                <a:lnTo>
                  <a:pt x="19151" y="5120"/>
                </a:lnTo>
                <a:lnTo>
                  <a:pt x="19014" y="6527"/>
                </a:lnTo>
                <a:lnTo>
                  <a:pt x="18973" y="7066"/>
                </a:lnTo>
                <a:lnTo>
                  <a:pt x="18592" y="8793"/>
                </a:lnTo>
                <a:lnTo>
                  <a:pt x="18892" y="9067"/>
                </a:lnTo>
                <a:lnTo>
                  <a:pt x="19486" y="9646"/>
                </a:lnTo>
                <a:lnTo>
                  <a:pt x="19964" y="9845"/>
                </a:lnTo>
                <a:lnTo>
                  <a:pt x="17820" y="11689"/>
                </a:lnTo>
                <a:lnTo>
                  <a:pt x="14112" y="12283"/>
                </a:lnTo>
                <a:lnTo>
                  <a:pt x="9961" y="13690"/>
                </a:lnTo>
                <a:close/>
              </a:path>
              <a:path w="20320" h="13969">
                <a:moveTo>
                  <a:pt x="18261" y="2799"/>
                </a:moveTo>
                <a:lnTo>
                  <a:pt x="16215" y="2799"/>
                </a:lnTo>
                <a:lnTo>
                  <a:pt x="17881" y="1808"/>
                </a:lnTo>
                <a:lnTo>
                  <a:pt x="18261" y="2799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8280" y="4413482"/>
            <a:ext cx="12595" cy="8808"/>
          </a:xfrm>
          <a:custGeom>
            <a:avLst/>
            <a:gdLst/>
            <a:ahLst/>
            <a:cxnLst/>
            <a:rect l="l" t="t" r="r" b="b"/>
            <a:pathLst>
              <a:path w="6350" h="4444">
                <a:moveTo>
                  <a:pt x="1092" y="4267"/>
                </a:moveTo>
                <a:lnTo>
                  <a:pt x="736" y="4226"/>
                </a:lnTo>
                <a:lnTo>
                  <a:pt x="0" y="4165"/>
                </a:lnTo>
                <a:lnTo>
                  <a:pt x="497" y="2697"/>
                </a:lnTo>
                <a:lnTo>
                  <a:pt x="5262" y="0"/>
                </a:lnTo>
                <a:lnTo>
                  <a:pt x="5686" y="2082"/>
                </a:lnTo>
                <a:lnTo>
                  <a:pt x="3911" y="2082"/>
                </a:lnTo>
                <a:lnTo>
                  <a:pt x="3215" y="2636"/>
                </a:lnTo>
                <a:lnTo>
                  <a:pt x="2540" y="3210"/>
                </a:lnTo>
                <a:lnTo>
                  <a:pt x="1828" y="3749"/>
                </a:lnTo>
                <a:lnTo>
                  <a:pt x="1092" y="4267"/>
                </a:lnTo>
                <a:close/>
              </a:path>
              <a:path w="6350" h="4444">
                <a:moveTo>
                  <a:pt x="4983" y="2976"/>
                </a:moveTo>
                <a:lnTo>
                  <a:pt x="3911" y="2082"/>
                </a:lnTo>
                <a:lnTo>
                  <a:pt x="5686" y="2082"/>
                </a:lnTo>
                <a:lnTo>
                  <a:pt x="5775" y="2519"/>
                </a:lnTo>
                <a:lnTo>
                  <a:pt x="4983" y="2976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84066" y="4382064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299" y="1722"/>
                </a:moveTo>
                <a:lnTo>
                  <a:pt x="0" y="294"/>
                </a:lnTo>
                <a:lnTo>
                  <a:pt x="396" y="0"/>
                </a:lnTo>
                <a:lnTo>
                  <a:pt x="1508" y="853"/>
                </a:lnTo>
                <a:lnTo>
                  <a:pt x="1132" y="1188"/>
                </a:lnTo>
                <a:lnTo>
                  <a:pt x="736" y="1468"/>
                </a:lnTo>
                <a:lnTo>
                  <a:pt x="299" y="1722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4186" y="4344071"/>
            <a:ext cx="37785" cy="22650"/>
          </a:xfrm>
          <a:custGeom>
            <a:avLst/>
            <a:gdLst/>
            <a:ahLst/>
            <a:cxnLst/>
            <a:rect l="l" t="t" r="r" b="b"/>
            <a:pathLst>
              <a:path w="19050" h="11430">
                <a:moveTo>
                  <a:pt x="7554" y="6868"/>
                </a:moveTo>
                <a:lnTo>
                  <a:pt x="2540" y="6868"/>
                </a:lnTo>
                <a:lnTo>
                  <a:pt x="5374" y="4881"/>
                </a:lnTo>
                <a:lnTo>
                  <a:pt x="6725" y="3713"/>
                </a:lnTo>
                <a:lnTo>
                  <a:pt x="12242" y="2880"/>
                </a:lnTo>
                <a:lnTo>
                  <a:pt x="15158" y="0"/>
                </a:lnTo>
                <a:lnTo>
                  <a:pt x="18968" y="198"/>
                </a:lnTo>
                <a:lnTo>
                  <a:pt x="16149" y="1986"/>
                </a:lnTo>
                <a:lnTo>
                  <a:pt x="14442" y="4983"/>
                </a:lnTo>
                <a:lnTo>
                  <a:pt x="13313" y="5816"/>
                </a:lnTo>
                <a:lnTo>
                  <a:pt x="8610" y="5816"/>
                </a:lnTo>
                <a:lnTo>
                  <a:pt x="7554" y="6868"/>
                </a:lnTo>
                <a:close/>
              </a:path>
              <a:path w="19050" h="11430">
                <a:moveTo>
                  <a:pt x="14066" y="7531"/>
                </a:moveTo>
                <a:lnTo>
                  <a:pt x="16032" y="4643"/>
                </a:lnTo>
                <a:lnTo>
                  <a:pt x="17439" y="4008"/>
                </a:lnTo>
                <a:lnTo>
                  <a:pt x="16586" y="6649"/>
                </a:lnTo>
                <a:lnTo>
                  <a:pt x="16169" y="6908"/>
                </a:lnTo>
                <a:lnTo>
                  <a:pt x="14066" y="7531"/>
                </a:lnTo>
                <a:close/>
              </a:path>
              <a:path w="19050" h="11430">
                <a:moveTo>
                  <a:pt x="9839" y="9464"/>
                </a:moveTo>
                <a:lnTo>
                  <a:pt x="8610" y="5816"/>
                </a:lnTo>
                <a:lnTo>
                  <a:pt x="13313" y="5816"/>
                </a:lnTo>
                <a:lnTo>
                  <a:pt x="11785" y="6944"/>
                </a:lnTo>
                <a:lnTo>
                  <a:pt x="13001" y="7835"/>
                </a:lnTo>
                <a:lnTo>
                  <a:pt x="9839" y="9464"/>
                </a:lnTo>
                <a:close/>
              </a:path>
              <a:path w="19050" h="11430">
                <a:moveTo>
                  <a:pt x="1645" y="10972"/>
                </a:moveTo>
                <a:lnTo>
                  <a:pt x="1727" y="9941"/>
                </a:lnTo>
                <a:lnTo>
                  <a:pt x="1823" y="8315"/>
                </a:lnTo>
                <a:lnTo>
                  <a:pt x="208" y="8315"/>
                </a:lnTo>
                <a:lnTo>
                  <a:pt x="0" y="6370"/>
                </a:lnTo>
                <a:lnTo>
                  <a:pt x="2540" y="6868"/>
                </a:lnTo>
                <a:lnTo>
                  <a:pt x="7554" y="6868"/>
                </a:lnTo>
                <a:lnTo>
                  <a:pt x="6100" y="8315"/>
                </a:lnTo>
                <a:lnTo>
                  <a:pt x="1823" y="8315"/>
                </a:lnTo>
                <a:lnTo>
                  <a:pt x="238" y="8595"/>
                </a:lnTo>
                <a:lnTo>
                  <a:pt x="5820" y="8595"/>
                </a:lnTo>
                <a:lnTo>
                  <a:pt x="3688" y="10718"/>
                </a:lnTo>
                <a:lnTo>
                  <a:pt x="1645" y="10972"/>
                </a:lnTo>
                <a:close/>
              </a:path>
              <a:path w="19050" h="11430">
                <a:moveTo>
                  <a:pt x="13573" y="8255"/>
                </a:moveTo>
                <a:lnTo>
                  <a:pt x="13001" y="7835"/>
                </a:lnTo>
                <a:lnTo>
                  <a:pt x="14066" y="7531"/>
                </a:lnTo>
                <a:lnTo>
                  <a:pt x="13573" y="8255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93939" y="4390438"/>
            <a:ext cx="3779" cy="5033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655" y="2280"/>
                </a:moveTo>
                <a:lnTo>
                  <a:pt x="320" y="1544"/>
                </a:lnTo>
                <a:lnTo>
                  <a:pt x="101" y="792"/>
                </a:lnTo>
                <a:lnTo>
                  <a:pt x="0" y="0"/>
                </a:lnTo>
                <a:lnTo>
                  <a:pt x="1234" y="254"/>
                </a:lnTo>
                <a:lnTo>
                  <a:pt x="1412" y="1427"/>
                </a:lnTo>
                <a:lnTo>
                  <a:pt x="655" y="2280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04015" y="4405973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381" y="1305"/>
                </a:moveTo>
                <a:lnTo>
                  <a:pt x="0" y="452"/>
                </a:lnTo>
                <a:lnTo>
                  <a:pt x="457" y="0"/>
                </a:lnTo>
                <a:lnTo>
                  <a:pt x="1351" y="218"/>
                </a:lnTo>
                <a:lnTo>
                  <a:pt x="1056" y="614"/>
                </a:lnTo>
                <a:lnTo>
                  <a:pt x="736" y="970"/>
                </a:lnTo>
                <a:lnTo>
                  <a:pt x="381" y="1305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99673" y="4273049"/>
            <a:ext cx="13855" cy="12583"/>
          </a:xfrm>
          <a:custGeom>
            <a:avLst/>
            <a:gdLst/>
            <a:ahLst/>
            <a:cxnLst/>
            <a:rect l="l" t="t" r="r" b="b"/>
            <a:pathLst>
              <a:path w="6985" h="6350">
                <a:moveTo>
                  <a:pt x="5991" y="1569"/>
                </a:moveTo>
                <a:lnTo>
                  <a:pt x="716" y="1569"/>
                </a:lnTo>
                <a:lnTo>
                  <a:pt x="1412" y="1529"/>
                </a:lnTo>
                <a:lnTo>
                  <a:pt x="2087" y="1193"/>
                </a:lnTo>
                <a:lnTo>
                  <a:pt x="3296" y="955"/>
                </a:lnTo>
                <a:lnTo>
                  <a:pt x="5064" y="0"/>
                </a:lnTo>
                <a:lnTo>
                  <a:pt x="5991" y="1569"/>
                </a:lnTo>
                <a:close/>
              </a:path>
              <a:path w="6985" h="6350">
                <a:moveTo>
                  <a:pt x="2722" y="6035"/>
                </a:moveTo>
                <a:lnTo>
                  <a:pt x="675" y="3611"/>
                </a:lnTo>
                <a:lnTo>
                  <a:pt x="0" y="1310"/>
                </a:lnTo>
                <a:lnTo>
                  <a:pt x="716" y="1569"/>
                </a:lnTo>
                <a:lnTo>
                  <a:pt x="5991" y="1569"/>
                </a:lnTo>
                <a:lnTo>
                  <a:pt x="6568" y="2524"/>
                </a:lnTo>
                <a:lnTo>
                  <a:pt x="6410" y="3850"/>
                </a:lnTo>
                <a:lnTo>
                  <a:pt x="2722" y="6035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14161" y="4282452"/>
            <a:ext cx="15114" cy="7550"/>
          </a:xfrm>
          <a:custGeom>
            <a:avLst/>
            <a:gdLst/>
            <a:ahLst/>
            <a:cxnLst/>
            <a:rect l="l" t="t" r="r" b="b"/>
            <a:pathLst>
              <a:path w="7620" h="3810">
                <a:moveTo>
                  <a:pt x="1427" y="3672"/>
                </a:moveTo>
                <a:lnTo>
                  <a:pt x="0" y="1351"/>
                </a:lnTo>
                <a:lnTo>
                  <a:pt x="1767" y="0"/>
                </a:lnTo>
                <a:lnTo>
                  <a:pt x="7284" y="518"/>
                </a:lnTo>
                <a:lnTo>
                  <a:pt x="6706" y="3352"/>
                </a:lnTo>
                <a:lnTo>
                  <a:pt x="4307" y="3352"/>
                </a:lnTo>
                <a:lnTo>
                  <a:pt x="1427" y="3672"/>
                </a:lnTo>
                <a:close/>
              </a:path>
              <a:path w="7620" h="3810">
                <a:moveTo>
                  <a:pt x="6649" y="3632"/>
                </a:moveTo>
                <a:lnTo>
                  <a:pt x="4307" y="3352"/>
                </a:lnTo>
                <a:lnTo>
                  <a:pt x="6706" y="3352"/>
                </a:lnTo>
                <a:lnTo>
                  <a:pt x="6649" y="3632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94629" y="4472110"/>
            <a:ext cx="7557" cy="5033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864" y="2240"/>
                </a:moveTo>
                <a:lnTo>
                  <a:pt x="1092" y="1727"/>
                </a:lnTo>
                <a:lnTo>
                  <a:pt x="472" y="1071"/>
                </a:lnTo>
                <a:lnTo>
                  <a:pt x="0" y="279"/>
                </a:lnTo>
                <a:lnTo>
                  <a:pt x="1305" y="0"/>
                </a:lnTo>
                <a:lnTo>
                  <a:pt x="2159" y="1727"/>
                </a:lnTo>
                <a:lnTo>
                  <a:pt x="1864" y="2240"/>
                </a:lnTo>
                <a:close/>
              </a:path>
              <a:path w="3810" h="2539">
                <a:moveTo>
                  <a:pt x="2509" y="1361"/>
                </a:moveTo>
                <a:lnTo>
                  <a:pt x="2794" y="990"/>
                </a:lnTo>
                <a:lnTo>
                  <a:pt x="3291" y="396"/>
                </a:lnTo>
                <a:lnTo>
                  <a:pt x="2509" y="1361"/>
                </a:lnTo>
                <a:close/>
              </a:path>
              <a:path w="3810" h="2539">
                <a:moveTo>
                  <a:pt x="2204" y="1767"/>
                </a:moveTo>
                <a:lnTo>
                  <a:pt x="2509" y="1361"/>
                </a:lnTo>
                <a:lnTo>
                  <a:pt x="2204" y="1767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01360" y="4479107"/>
            <a:ext cx="1260" cy="2517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314" y="1214"/>
                </a:moveTo>
                <a:lnTo>
                  <a:pt x="212" y="792"/>
                </a:lnTo>
                <a:lnTo>
                  <a:pt x="0" y="0"/>
                </a:lnTo>
                <a:lnTo>
                  <a:pt x="198" y="375"/>
                </a:lnTo>
                <a:lnTo>
                  <a:pt x="294" y="792"/>
                </a:lnTo>
                <a:lnTo>
                  <a:pt x="314" y="1214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5142" y="3872935"/>
            <a:ext cx="8817" cy="8808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3046" y="2423"/>
                </a:moveTo>
                <a:lnTo>
                  <a:pt x="1686" y="2423"/>
                </a:lnTo>
                <a:lnTo>
                  <a:pt x="1427" y="1351"/>
                </a:lnTo>
                <a:lnTo>
                  <a:pt x="873" y="0"/>
                </a:lnTo>
                <a:lnTo>
                  <a:pt x="2321" y="101"/>
                </a:lnTo>
                <a:lnTo>
                  <a:pt x="3046" y="2423"/>
                </a:lnTo>
                <a:close/>
              </a:path>
              <a:path w="4445" h="4444">
                <a:moveTo>
                  <a:pt x="3373" y="4048"/>
                </a:moveTo>
                <a:lnTo>
                  <a:pt x="2377" y="3139"/>
                </a:lnTo>
                <a:lnTo>
                  <a:pt x="909" y="3098"/>
                </a:lnTo>
                <a:lnTo>
                  <a:pt x="0" y="2087"/>
                </a:lnTo>
                <a:lnTo>
                  <a:pt x="1686" y="2423"/>
                </a:lnTo>
                <a:lnTo>
                  <a:pt x="3046" y="2423"/>
                </a:lnTo>
                <a:lnTo>
                  <a:pt x="3195" y="2900"/>
                </a:lnTo>
                <a:lnTo>
                  <a:pt x="4028" y="3810"/>
                </a:lnTo>
                <a:lnTo>
                  <a:pt x="3373" y="4048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27116" y="3869875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1087" y="1884"/>
                </a:moveTo>
                <a:lnTo>
                  <a:pt x="731" y="1625"/>
                </a:lnTo>
                <a:lnTo>
                  <a:pt x="355" y="1366"/>
                </a:lnTo>
                <a:lnTo>
                  <a:pt x="0" y="1107"/>
                </a:lnTo>
                <a:lnTo>
                  <a:pt x="1346" y="0"/>
                </a:lnTo>
                <a:lnTo>
                  <a:pt x="1427" y="889"/>
                </a:lnTo>
                <a:lnTo>
                  <a:pt x="1087" y="1884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41464" y="4406595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259" y="1747"/>
                </a:moveTo>
                <a:lnTo>
                  <a:pt x="0" y="792"/>
                </a:lnTo>
                <a:lnTo>
                  <a:pt x="538" y="137"/>
                </a:lnTo>
                <a:lnTo>
                  <a:pt x="1468" y="0"/>
                </a:lnTo>
                <a:lnTo>
                  <a:pt x="1229" y="716"/>
                </a:lnTo>
                <a:lnTo>
                  <a:pt x="833" y="1290"/>
                </a:lnTo>
                <a:lnTo>
                  <a:pt x="259" y="1747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547" y="4252805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970" y="1447"/>
                </a:moveTo>
                <a:lnTo>
                  <a:pt x="614" y="1112"/>
                </a:lnTo>
                <a:lnTo>
                  <a:pt x="0" y="355"/>
                </a:lnTo>
                <a:lnTo>
                  <a:pt x="1132" y="0"/>
                </a:lnTo>
                <a:lnTo>
                  <a:pt x="1447" y="355"/>
                </a:lnTo>
                <a:lnTo>
                  <a:pt x="970" y="1447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1590" y="4394174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1092" y="1864"/>
                </a:moveTo>
                <a:lnTo>
                  <a:pt x="736" y="1605"/>
                </a:lnTo>
                <a:lnTo>
                  <a:pt x="355" y="1366"/>
                </a:lnTo>
                <a:lnTo>
                  <a:pt x="0" y="1107"/>
                </a:lnTo>
                <a:lnTo>
                  <a:pt x="1351" y="0"/>
                </a:lnTo>
                <a:lnTo>
                  <a:pt x="1427" y="894"/>
                </a:lnTo>
                <a:lnTo>
                  <a:pt x="1092" y="1864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37019" y="4272114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274" y="1742"/>
                </a:moveTo>
                <a:lnTo>
                  <a:pt x="0" y="792"/>
                </a:lnTo>
                <a:lnTo>
                  <a:pt x="533" y="116"/>
                </a:lnTo>
                <a:lnTo>
                  <a:pt x="1488" y="0"/>
                </a:lnTo>
                <a:lnTo>
                  <a:pt x="1249" y="690"/>
                </a:lnTo>
                <a:lnTo>
                  <a:pt x="853" y="1270"/>
                </a:lnTo>
                <a:lnTo>
                  <a:pt x="274" y="1742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41599" y="4294844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0" y="1524"/>
                </a:moveTo>
                <a:lnTo>
                  <a:pt x="116" y="690"/>
                </a:lnTo>
                <a:lnTo>
                  <a:pt x="690" y="96"/>
                </a:lnTo>
                <a:lnTo>
                  <a:pt x="1524" y="0"/>
                </a:lnTo>
                <a:lnTo>
                  <a:pt x="1010" y="492"/>
                </a:lnTo>
                <a:lnTo>
                  <a:pt x="513" y="1010"/>
                </a:lnTo>
                <a:lnTo>
                  <a:pt x="0" y="1524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16460" y="4142897"/>
            <a:ext cx="3779" cy="3775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279" y="1747"/>
                </a:moveTo>
                <a:lnTo>
                  <a:pt x="0" y="792"/>
                </a:lnTo>
                <a:lnTo>
                  <a:pt x="533" y="137"/>
                </a:lnTo>
                <a:lnTo>
                  <a:pt x="1488" y="0"/>
                </a:lnTo>
                <a:lnTo>
                  <a:pt x="1249" y="711"/>
                </a:lnTo>
                <a:lnTo>
                  <a:pt x="853" y="1290"/>
                </a:lnTo>
                <a:lnTo>
                  <a:pt x="279" y="1747"/>
                </a:lnTo>
                <a:close/>
              </a:path>
            </a:pathLst>
          </a:custGeom>
          <a:solidFill>
            <a:srgbClr val="BABC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13386" y="3231107"/>
            <a:ext cx="36273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ARI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ANG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72159" y="2546314"/>
            <a:ext cx="3425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latin typeface="Tahoma"/>
                <a:cs typeface="Tahoma"/>
              </a:rPr>
              <a:t>AURO</a:t>
            </a:r>
            <a:r>
              <a:rPr sz="500" spc="30" dirty="0">
                <a:latin typeface="Tahoma"/>
                <a:cs typeface="Tahoma"/>
              </a:rPr>
              <a:t>R</a:t>
            </a:r>
            <a:r>
              <a:rPr sz="500" spc="69" dirty="0">
                <a:latin typeface="Tahoma"/>
                <a:cs typeface="Tahoma"/>
              </a:rPr>
              <a:t>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50876" y="3460650"/>
            <a:ext cx="27331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BL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AKE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1896" y="3497766"/>
            <a:ext cx="31739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latin typeface="Tahoma"/>
                <a:cs typeface="Tahoma"/>
              </a:rPr>
              <a:t>Blender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05468" y="3738293"/>
            <a:ext cx="28716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BOO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01519" y="5050572"/>
            <a:ext cx="17129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CHI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5278" y="2823010"/>
            <a:ext cx="34888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RUNCH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53672" y="2810093"/>
            <a:ext cx="40178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latin typeface="Tahoma"/>
                <a:cs typeface="Tahoma"/>
              </a:rPr>
              <a:t>C</a:t>
            </a:r>
            <a:r>
              <a:rPr sz="500" spc="59" dirty="0">
                <a:latin typeface="Tahoma"/>
                <a:cs typeface="Tahoma"/>
              </a:rPr>
              <a:t>ubeHash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84560" y="3063959"/>
            <a:ext cx="20404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DCH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19839" y="2396138"/>
            <a:ext cx="31991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RU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PT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86618" y="3196397"/>
            <a:ext cx="36777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latin typeface="Tahoma"/>
                <a:cs typeface="Tahoma"/>
              </a:rPr>
              <a:t>ESSE</a:t>
            </a:r>
            <a:r>
              <a:rPr sz="500" spc="69" dirty="0">
                <a:latin typeface="Tahoma"/>
                <a:cs typeface="Tahoma"/>
              </a:rPr>
              <a:t>NC</a:t>
            </a:r>
            <a:r>
              <a:rPr sz="500" spc="59" dirty="0">
                <a:latin typeface="Tahoma"/>
                <a:cs typeface="Tahoma"/>
              </a:rPr>
              <a:t>E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20843" y="3222600"/>
            <a:ext cx="18010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SB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775310" y="3326872"/>
            <a:ext cx="25945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ugu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52004" y="4275184"/>
            <a:ext cx="12343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10" dirty="0">
                <a:latin typeface="Tahoma"/>
                <a:cs typeface="Tahoma"/>
              </a:rPr>
              <a:t>JH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63880" y="3276800"/>
            <a:ext cx="38792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Lesamnta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70908" y="2891373"/>
            <a:ext cx="22167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ﬀa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54518" y="2440793"/>
            <a:ext cx="38792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latin typeface="Tahoma"/>
                <a:cs typeface="Tahoma"/>
              </a:rPr>
              <a:t>MC</a:t>
            </a:r>
            <a:r>
              <a:rPr sz="500" spc="69" dirty="0">
                <a:latin typeface="Tahoma"/>
                <a:cs typeface="Tahoma"/>
              </a:rPr>
              <a:t>SSHA3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842448" y="2144800"/>
            <a:ext cx="20655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MD6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39624" y="2621603"/>
            <a:ext cx="28464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aba</a:t>
            </a:r>
            <a:r>
              <a:rPr sz="5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30508" y="2746381"/>
            <a:ext cx="37785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SHAM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02384" y="3153874"/>
            <a:ext cx="22671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SIMD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80297" y="2709285"/>
            <a:ext cx="23678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65063" y="3229908"/>
            <a:ext cx="35014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SWIF</a:t>
            </a:r>
            <a:r>
              <a:rPr sz="500" spc="3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TX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85716" y="3660103"/>
            <a:ext cx="2720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-5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58927" y="5102440"/>
            <a:ext cx="20404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latin typeface="Tahoma"/>
                <a:cs typeface="Tahoma"/>
              </a:rPr>
              <a:t>TIB3</a:t>
            </a:r>
            <a:endParaRPr sz="5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08045" y="2325136"/>
            <a:ext cx="87787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700" spc="44" baseline="-44444" dirty="0">
                <a:latin typeface="Tahoma"/>
                <a:cs typeface="Tahoma"/>
              </a:rPr>
              <a:t>Twister     </a:t>
            </a:r>
            <a:r>
              <a:rPr sz="700" spc="206" baseline="-44444" dirty="0">
                <a:latin typeface="Tahoma"/>
                <a:cs typeface="Tahoma"/>
              </a:rPr>
              <a:t> 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StreamHash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72344" y="3642849"/>
            <a:ext cx="2720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20" dirty="0">
                <a:latin typeface="Tahoma"/>
                <a:cs typeface="Tahoma"/>
              </a:rPr>
              <a:t>V</a:t>
            </a:r>
            <a:r>
              <a:rPr sz="500" spc="50" dirty="0">
                <a:latin typeface="Tahoma"/>
                <a:cs typeface="Tahoma"/>
              </a:rPr>
              <a:t>or</a:t>
            </a:r>
            <a:r>
              <a:rPr sz="500" spc="40" dirty="0">
                <a:latin typeface="Tahoma"/>
                <a:cs typeface="Tahoma"/>
              </a:rPr>
              <a:t>t</a:t>
            </a:r>
            <a:r>
              <a:rPr sz="500" spc="59" dirty="0">
                <a:latin typeface="Tahoma"/>
                <a:cs typeface="Tahoma"/>
              </a:rPr>
              <a:t>e</a:t>
            </a:r>
            <a:r>
              <a:rPr sz="500" spc="69" dirty="0">
                <a:latin typeface="Tahoma"/>
                <a:cs typeface="Tahoma"/>
              </a:rPr>
              <a:t>x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910084" y="2463766"/>
            <a:ext cx="27583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MM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39351" y="3570096"/>
            <a:ext cx="35769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HASH</a:t>
            </a:r>
            <a:r>
              <a:rPr sz="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2X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41295" y="2084359"/>
            <a:ext cx="30228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aca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15600" y="2485550"/>
            <a:ext cx="23300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30" dirty="0">
                <a:latin typeface="Tahoma"/>
                <a:cs typeface="Tahoma"/>
              </a:rPr>
              <a:t>P</a:t>
            </a:r>
            <a:r>
              <a:rPr sz="500" spc="59" dirty="0">
                <a:latin typeface="Tahoma"/>
                <a:cs typeface="Tahoma"/>
              </a:rPr>
              <a:t>on</a:t>
            </a:r>
            <a:r>
              <a:rPr sz="500" spc="20" dirty="0">
                <a:latin typeface="Tahoma"/>
                <a:cs typeface="Tahoma"/>
              </a:rPr>
              <a:t>i</a:t>
            </a:r>
            <a:r>
              <a:rPr sz="500" spc="59" dirty="0">
                <a:latin typeface="Tahoma"/>
                <a:cs typeface="Tahoma"/>
              </a:rPr>
              <a:t>c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95018" y="2173571"/>
            <a:ext cx="35895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40" dirty="0">
                <a:latin typeface="Tahoma"/>
                <a:cs typeface="Tahoma"/>
              </a:rPr>
              <a:t>W</a:t>
            </a:r>
            <a:r>
              <a:rPr sz="500" spc="69" dirty="0">
                <a:latin typeface="Tahoma"/>
                <a:cs typeface="Tahoma"/>
              </a:rPr>
              <a:t>a</a:t>
            </a:r>
            <a:r>
              <a:rPr sz="500" spc="50" dirty="0">
                <a:latin typeface="Tahoma"/>
                <a:cs typeface="Tahoma"/>
              </a:rPr>
              <a:t>ter</a:t>
            </a:r>
            <a:r>
              <a:rPr sz="500" spc="40" dirty="0">
                <a:latin typeface="Tahoma"/>
                <a:cs typeface="Tahoma"/>
              </a:rPr>
              <a:t>fall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12969" y="3070784"/>
            <a:ext cx="29220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latin typeface="Tahoma"/>
                <a:cs typeface="Tahoma"/>
              </a:rPr>
              <a:t>Sa</a:t>
            </a:r>
            <a:r>
              <a:rPr sz="500" spc="30" dirty="0">
                <a:latin typeface="Tahoma"/>
                <a:cs typeface="Tahoma"/>
              </a:rPr>
              <a:t>r</a:t>
            </a:r>
            <a:r>
              <a:rPr sz="500" spc="89" dirty="0">
                <a:latin typeface="Tahoma"/>
                <a:cs typeface="Tahoma"/>
              </a:rPr>
              <a:t>ma</a:t>
            </a:r>
            <a:r>
              <a:rPr sz="500" spc="30" dirty="0">
                <a:latin typeface="Tahoma"/>
                <a:cs typeface="Tahoma"/>
              </a:rPr>
              <a:t>l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11585" y="3448782"/>
            <a:ext cx="44586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SANDstorm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4775" y="2991204"/>
            <a:ext cx="53025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Spec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Hash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88646" y="3644601"/>
            <a:ext cx="4962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DynamicSHA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42032" y="2051450"/>
            <a:ext cx="28842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NKS2D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94610" y="2437713"/>
            <a:ext cx="30102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latin typeface="Tahoma"/>
                <a:cs typeface="Tahoma"/>
              </a:rPr>
              <a:t>Abac</a:t>
            </a:r>
            <a:r>
              <a:rPr sz="500" spc="59" dirty="0">
                <a:latin typeface="Tahoma"/>
                <a:cs typeface="Tahoma"/>
              </a:rPr>
              <a:t>us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81660" y="2124113"/>
            <a:ext cx="4055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latin typeface="Tahoma"/>
                <a:cs typeface="Tahoma"/>
              </a:rPr>
              <a:t>MeshHash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46261" y="2931600"/>
            <a:ext cx="56173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latin typeface="Tahoma"/>
                <a:cs typeface="Tahoma"/>
              </a:rPr>
              <a:t>DynamicSHA</a:t>
            </a:r>
            <a:r>
              <a:rPr sz="500" spc="10" dirty="0">
                <a:latin typeface="Tahoma"/>
                <a:cs typeface="Tahoma"/>
              </a:rPr>
              <a:t> </a:t>
            </a:r>
            <a:r>
              <a:rPr sz="500" spc="69" dirty="0">
                <a:latin typeface="Tahoma"/>
                <a:cs typeface="Tahoma"/>
              </a:rPr>
              <a:t>2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056551" y="3851683"/>
            <a:ext cx="39044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Kh</a:t>
            </a:r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ic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di-1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78469" y="2365334"/>
            <a:ext cx="24812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latin typeface="Tahoma"/>
                <a:cs typeface="Tahoma"/>
              </a:rPr>
              <a:t>E</a:t>
            </a:r>
            <a:r>
              <a:rPr sz="500" spc="79" dirty="0">
                <a:latin typeface="Tahoma"/>
                <a:cs typeface="Tahoma"/>
              </a:rPr>
              <a:t>C</a:t>
            </a:r>
            <a:r>
              <a:rPr sz="500" spc="69" dirty="0">
                <a:latin typeface="Tahoma"/>
                <a:cs typeface="Tahoma"/>
              </a:rPr>
              <a:t>OH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47221" y="2662304"/>
            <a:ext cx="18388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20" dirty="0">
                <a:latin typeface="Tahoma"/>
                <a:cs typeface="Tahoma"/>
              </a:rPr>
              <a:t>L</a:t>
            </a:r>
            <a:r>
              <a:rPr sz="500" spc="69" dirty="0">
                <a:latin typeface="Tahoma"/>
                <a:cs typeface="Tahoma"/>
              </a:rPr>
              <a:t>UX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16674" y="3259667"/>
            <a:ext cx="28716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latin typeface="Tahoma"/>
                <a:cs typeface="Tahoma"/>
              </a:rPr>
              <a:t>NaSHA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373522" y="2118002"/>
            <a:ext cx="2670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Ham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endParaRPr sz="5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82114" y="1408716"/>
            <a:ext cx="1612165" cy="641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876" algn="ctr"/>
            <a:r>
              <a:rPr sz="500" spc="59" dirty="0">
                <a:latin typeface="Tahoma"/>
                <a:cs typeface="Tahoma"/>
              </a:rPr>
              <a:t>EDON-R</a:t>
            </a:r>
            <a:endParaRPr sz="500">
              <a:latin typeface="Tahoma"/>
              <a:cs typeface="Tahoma"/>
            </a:endParaRPr>
          </a:p>
          <a:p>
            <a:pPr>
              <a:spcBef>
                <a:spcPts val="69"/>
              </a:spcBef>
            </a:pPr>
            <a:endParaRPr sz="300">
              <a:latin typeface="Times New Roman"/>
              <a:cs typeface="Times New Roman"/>
            </a:endParaRPr>
          </a:p>
          <a:p>
            <a:pPr marR="177512" algn="r">
              <a:spcBef>
                <a:spcPts val="10"/>
              </a:spcBef>
            </a:pPr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BMW</a:t>
            </a:r>
            <a:endParaRPr sz="500">
              <a:latin typeface="Tahoma"/>
              <a:cs typeface="Tahoma"/>
            </a:endParaRPr>
          </a:p>
          <a:p>
            <a:pPr marR="993312" algn="ctr">
              <a:spcBef>
                <a:spcPts val="307"/>
              </a:spcBef>
            </a:pPr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Sgàil</a:t>
            </a:r>
            <a:endParaRPr sz="500">
              <a:latin typeface="Tahoma"/>
              <a:cs typeface="Tahoma"/>
            </a:endParaRPr>
          </a:p>
          <a:p>
            <a:pPr>
              <a:spcBef>
                <a:spcPts val="20"/>
              </a:spcBef>
            </a:pPr>
            <a:endParaRPr sz="300">
              <a:latin typeface="Times New Roman"/>
              <a:cs typeface="Times New Roman"/>
            </a:endParaRPr>
          </a:p>
          <a:p>
            <a:pPr marR="159887" algn="ctr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LANE</a:t>
            </a:r>
            <a:endParaRPr sz="500">
              <a:latin typeface="Tahoma"/>
              <a:cs typeface="Tahoma"/>
            </a:endParaRPr>
          </a:p>
          <a:p>
            <a:pPr marR="10072" algn="r">
              <a:spcBef>
                <a:spcPts val="50"/>
              </a:spcBef>
            </a:pP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Gr</a:t>
            </a:r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øst</a:t>
            </a:r>
            <a:r>
              <a:rPr sz="500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500">
              <a:latin typeface="Tahoma"/>
              <a:cs typeface="Tahoma"/>
            </a:endParaRPr>
          </a:p>
          <a:p>
            <a:pPr marR="830908" algn="ctr">
              <a:spcBef>
                <a:spcPts val="119"/>
              </a:spcBef>
            </a:pPr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ZK-Crypt      </a:t>
            </a:r>
            <a:r>
              <a:rPr sz="700" spc="87" baseline="11111" dirty="0">
                <a:solidFill>
                  <a:srgbClr val="FFFFFF"/>
                </a:solidFill>
                <a:latin typeface="Tahoma"/>
                <a:cs typeface="Tahoma"/>
              </a:rPr>
              <a:t>Keccak</a:t>
            </a:r>
            <a:endParaRPr sz="700" baseline="11111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12905" y="3385813"/>
            <a:ext cx="38666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500" spc="3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500" spc="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00" spc="50" dirty="0">
                <a:solidFill>
                  <a:srgbClr val="FFFFFF"/>
                </a:solidFill>
                <a:latin typeface="Tahoma"/>
                <a:cs typeface="Tahoma"/>
              </a:rPr>
              <a:t>e-3</a:t>
            </a:r>
            <a:endParaRPr sz="5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045941" y="3031593"/>
            <a:ext cx="24812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00" spc="69" dirty="0">
                <a:solidFill>
                  <a:srgbClr val="FFFFFF"/>
                </a:solidFill>
                <a:latin typeface="Tahoma"/>
                <a:cs typeface="Tahoma"/>
              </a:rPr>
              <a:t>HO</a:t>
            </a:r>
            <a:endParaRPr sz="500">
              <a:latin typeface="Tahoma"/>
              <a:cs typeface="Tahom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62472" y="2934327"/>
            <a:ext cx="34006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500" spc="7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00" spc="59" dirty="0">
                <a:solidFill>
                  <a:srgbClr val="FFFFFF"/>
                </a:solidFill>
                <a:latin typeface="Tahoma"/>
                <a:cs typeface="Tahoma"/>
              </a:rPr>
              <a:t>heetah</a:t>
            </a:r>
            <a:endParaRPr sz="500">
              <a:latin typeface="Tahoma"/>
              <a:cs typeface="Tahoma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49165" y="5716264"/>
            <a:ext cx="65494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18" y="0"/>
                </a:lnTo>
              </a:path>
            </a:pathLst>
          </a:custGeom>
          <a:ln w="12344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74491" y="5714512"/>
            <a:ext cx="65494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43" y="0"/>
                </a:lnTo>
              </a:path>
            </a:pathLst>
          </a:custGeom>
          <a:ln w="14112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99869" y="5706353"/>
            <a:ext cx="65494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23" y="0"/>
                </a:lnTo>
              </a:path>
            </a:pathLst>
          </a:custGeom>
          <a:ln w="22346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25245" y="5680713"/>
            <a:ext cx="65494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18" y="0"/>
                </a:lnTo>
              </a:path>
            </a:pathLst>
          </a:custGeom>
          <a:ln w="48224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50581" y="5702856"/>
            <a:ext cx="65494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938" y="0"/>
                </a:lnTo>
              </a:path>
            </a:pathLst>
          </a:custGeom>
          <a:ln w="25877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08601" y="5595654"/>
            <a:ext cx="0" cy="133385"/>
          </a:xfrm>
          <a:custGeom>
            <a:avLst/>
            <a:gdLst/>
            <a:ahLst/>
            <a:cxnLst/>
            <a:rect l="l" t="t" r="r" b="b"/>
            <a:pathLst>
              <a:path h="67310">
                <a:moveTo>
                  <a:pt x="0" y="0"/>
                </a:moveTo>
                <a:lnTo>
                  <a:pt x="0" y="67035"/>
                </a:lnTo>
              </a:path>
            </a:pathLst>
          </a:custGeom>
          <a:ln w="32923">
            <a:solidFill>
              <a:srgbClr val="729E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268778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2005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164422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2006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060070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2007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955709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2008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51357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2009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747007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2010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642645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2011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538294" y="5428809"/>
            <a:ext cx="33628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2012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988732" y="5765773"/>
            <a:ext cx="7165319" cy="0"/>
          </a:xfrm>
          <a:custGeom>
            <a:avLst/>
            <a:gdLst/>
            <a:ahLst/>
            <a:cxnLst/>
            <a:rect l="l" t="t" r="r" b="b"/>
            <a:pathLst>
              <a:path w="3612515">
                <a:moveTo>
                  <a:pt x="0" y="0"/>
                </a:moveTo>
                <a:lnTo>
                  <a:pt x="361243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88732" y="5765773"/>
            <a:ext cx="7165319" cy="0"/>
          </a:xfrm>
          <a:custGeom>
            <a:avLst/>
            <a:gdLst/>
            <a:ahLst/>
            <a:cxnLst/>
            <a:rect l="l" t="t" r="r" b="b"/>
            <a:pathLst>
              <a:path w="3612515">
                <a:moveTo>
                  <a:pt x="0" y="0"/>
                </a:moveTo>
                <a:lnTo>
                  <a:pt x="361243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09094" y="5318345"/>
            <a:ext cx="149881" cy="522215"/>
          </a:xfrm>
          <a:custGeom>
            <a:avLst/>
            <a:gdLst/>
            <a:ahLst/>
            <a:cxnLst/>
            <a:rect l="l" t="t" r="r" b="b"/>
            <a:pathLst>
              <a:path w="75564" h="263525">
                <a:moveTo>
                  <a:pt x="37642" y="225785"/>
                </a:moveTo>
                <a:lnTo>
                  <a:pt x="0" y="263408"/>
                </a:lnTo>
                <a:lnTo>
                  <a:pt x="75265" y="263408"/>
                </a:lnTo>
                <a:lnTo>
                  <a:pt x="37642" y="225785"/>
                </a:lnTo>
                <a:close/>
              </a:path>
              <a:path w="75564" h="263525">
                <a:moveTo>
                  <a:pt x="75265" y="0"/>
                </a:moveTo>
                <a:lnTo>
                  <a:pt x="0" y="0"/>
                </a:lnTo>
                <a:lnTo>
                  <a:pt x="37642" y="37627"/>
                </a:lnTo>
                <a:lnTo>
                  <a:pt x="752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635589" y="5167820"/>
            <a:ext cx="69650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900" spc="69" dirty="0">
                <a:latin typeface="Tahoma"/>
                <a:cs typeface="Tahoma"/>
              </a:rPr>
              <a:t>16</a:t>
            </a:r>
            <a:r>
              <a:rPr sz="900" spc="-50" dirty="0">
                <a:latin typeface="Tahoma"/>
                <a:cs typeface="Tahoma"/>
              </a:rPr>
              <a:t>/</a:t>
            </a:r>
            <a:r>
              <a:rPr sz="900" spc="69" dirty="0">
                <a:latin typeface="Tahoma"/>
                <a:cs typeface="Tahoma"/>
              </a:rPr>
              <a:t>06</a:t>
            </a:r>
            <a:r>
              <a:rPr sz="900" spc="-50" dirty="0">
                <a:latin typeface="Tahoma"/>
                <a:cs typeface="Tahoma"/>
              </a:rPr>
              <a:t>/</a:t>
            </a:r>
            <a:r>
              <a:rPr sz="900" spc="69" dirty="0">
                <a:latin typeface="Tahoma"/>
                <a:cs typeface="Tahoma"/>
              </a:rPr>
              <a:t>2009</a:t>
            </a:r>
            <a:endParaRPr sz="9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3292352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(extended) </a:t>
            </a:r>
            <a:r>
              <a:rPr spc="-79" dirty="0">
                <a:latin typeface="Bookman Old Style"/>
                <a:cs typeface="Bookman Old Style"/>
              </a:rPr>
              <a:t>Keccak</a:t>
            </a:r>
            <a:r>
              <a:rPr spc="-129" dirty="0">
                <a:latin typeface="Bookman Old Style"/>
                <a:cs typeface="Bookman Old Style"/>
              </a:rPr>
              <a:t> </a:t>
            </a:r>
            <a:r>
              <a:rPr spc="129" dirty="0"/>
              <a:t>team</a:t>
            </a:r>
          </a:p>
        </p:txBody>
      </p:sp>
      <p:sp>
        <p:nvSpPr>
          <p:cNvPr id="6" name="object 6"/>
          <p:cNvSpPr/>
          <p:nvPr/>
        </p:nvSpPr>
        <p:spPr>
          <a:xfrm>
            <a:off x="1348810" y="1186045"/>
            <a:ext cx="6450244" cy="5403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3203628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119" dirty="0"/>
              <a:t>sponge</a:t>
            </a:r>
            <a:r>
              <a:rPr spc="20" dirty="0"/>
              <a:t> </a:t>
            </a:r>
            <a:r>
              <a:rPr spc="149" dirty="0"/>
              <a:t>construction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3277" y="1402229"/>
            <a:ext cx="21915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66147" y="1546213"/>
            <a:ext cx="690208" cy="0"/>
          </a:xfrm>
          <a:custGeom>
            <a:avLst/>
            <a:gdLst/>
            <a:ahLst/>
            <a:cxnLst/>
            <a:rect l="l" t="t" r="r" b="b"/>
            <a:pathLst>
              <a:path w="347980">
                <a:moveTo>
                  <a:pt x="0" y="0"/>
                </a:moveTo>
                <a:lnTo>
                  <a:pt x="34736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6224" y="1523286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5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6224" y="1523286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5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83773" y="1402815"/>
            <a:ext cx="574334" cy="286903"/>
          </a:xfrm>
          <a:custGeom>
            <a:avLst/>
            <a:gdLst/>
            <a:ahLst/>
            <a:cxnLst/>
            <a:rect l="l" t="t" r="r" b="b"/>
            <a:pathLst>
              <a:path w="289560" h="144780">
                <a:moveTo>
                  <a:pt x="57922" y="0"/>
                </a:moveTo>
                <a:lnTo>
                  <a:pt x="231609" y="0"/>
                </a:lnTo>
                <a:lnTo>
                  <a:pt x="254185" y="4533"/>
                </a:lnTo>
                <a:lnTo>
                  <a:pt x="272579" y="16912"/>
                </a:lnTo>
                <a:lnTo>
                  <a:pt x="284958" y="35305"/>
                </a:lnTo>
                <a:lnTo>
                  <a:pt x="289491" y="57882"/>
                </a:lnTo>
                <a:lnTo>
                  <a:pt x="289491" y="86843"/>
                </a:lnTo>
                <a:lnTo>
                  <a:pt x="284958" y="109415"/>
                </a:lnTo>
                <a:lnTo>
                  <a:pt x="272579" y="127809"/>
                </a:lnTo>
                <a:lnTo>
                  <a:pt x="254185" y="140190"/>
                </a:lnTo>
                <a:lnTo>
                  <a:pt x="231609" y="144725"/>
                </a:lnTo>
                <a:lnTo>
                  <a:pt x="57922" y="144725"/>
                </a:lnTo>
                <a:lnTo>
                  <a:pt x="35344" y="140190"/>
                </a:lnTo>
                <a:lnTo>
                  <a:pt x="16936" y="127809"/>
                </a:lnTo>
                <a:lnTo>
                  <a:pt x="4541" y="109415"/>
                </a:lnTo>
                <a:lnTo>
                  <a:pt x="0" y="86843"/>
                </a:lnTo>
                <a:lnTo>
                  <a:pt x="0" y="57882"/>
                </a:lnTo>
                <a:lnTo>
                  <a:pt x="4541" y="35305"/>
                </a:lnTo>
                <a:lnTo>
                  <a:pt x="16936" y="16912"/>
                </a:lnTo>
                <a:lnTo>
                  <a:pt x="35344" y="4533"/>
                </a:lnTo>
                <a:lnTo>
                  <a:pt x="5792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99527" y="1402228"/>
            <a:ext cx="3438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dirty="0">
                <a:latin typeface="Times New Roman"/>
                <a:cs typeface="Times New Roman"/>
              </a:rPr>
              <a:t>pad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96716" y="1689612"/>
            <a:ext cx="488686" cy="860710"/>
          </a:xfrm>
          <a:custGeom>
            <a:avLst/>
            <a:gdLst/>
            <a:ahLst/>
            <a:cxnLst/>
            <a:rect l="l" t="t" r="r" b="b"/>
            <a:pathLst>
              <a:path w="246380" h="434340">
                <a:moveTo>
                  <a:pt x="246049" y="0"/>
                </a:moveTo>
                <a:lnTo>
                  <a:pt x="241905" y="43365"/>
                </a:lnTo>
                <a:lnTo>
                  <a:pt x="230370" y="80721"/>
                </a:lnTo>
                <a:lnTo>
                  <a:pt x="190500" y="142151"/>
                </a:lnTo>
                <a:lnTo>
                  <a:pt x="137191" y="193776"/>
                </a:lnTo>
                <a:lnTo>
                  <a:pt x="108857" y="218876"/>
                </a:lnTo>
                <a:lnTo>
                  <a:pt x="81195" y="245082"/>
                </a:lnTo>
                <a:lnTo>
                  <a:pt x="55548" y="273579"/>
                </a:lnTo>
                <a:lnTo>
                  <a:pt x="33262" y="305555"/>
                </a:lnTo>
                <a:lnTo>
                  <a:pt x="15679" y="342194"/>
                </a:lnTo>
                <a:lnTo>
                  <a:pt x="4143" y="384683"/>
                </a:lnTo>
                <a:lnTo>
                  <a:pt x="0" y="434206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42191" y="1689612"/>
            <a:ext cx="259458" cy="860710"/>
          </a:xfrm>
          <a:custGeom>
            <a:avLst/>
            <a:gdLst/>
            <a:ahLst/>
            <a:cxnLst/>
            <a:rect l="l" t="t" r="r" b="b"/>
            <a:pathLst>
              <a:path w="130810" h="434340">
                <a:moveTo>
                  <a:pt x="0" y="0"/>
                </a:moveTo>
                <a:lnTo>
                  <a:pt x="3033" y="50569"/>
                </a:lnTo>
                <a:lnTo>
                  <a:pt x="11351" y="93047"/>
                </a:lnTo>
                <a:lnTo>
                  <a:pt x="23778" y="129392"/>
                </a:lnTo>
                <a:lnTo>
                  <a:pt x="56266" y="191508"/>
                </a:lnTo>
                <a:lnTo>
                  <a:pt x="73978" y="221194"/>
                </a:lnTo>
                <a:lnTo>
                  <a:pt x="91102" y="252577"/>
                </a:lnTo>
                <a:lnTo>
                  <a:pt x="106466" y="287611"/>
                </a:lnTo>
                <a:lnTo>
                  <a:pt x="118893" y="328256"/>
                </a:lnTo>
                <a:lnTo>
                  <a:pt x="127211" y="376469"/>
                </a:lnTo>
                <a:lnTo>
                  <a:pt x="130244" y="434206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9635" y="1689612"/>
            <a:ext cx="1005084" cy="860710"/>
          </a:xfrm>
          <a:custGeom>
            <a:avLst/>
            <a:gdLst/>
            <a:ahLst/>
            <a:cxnLst/>
            <a:rect l="l" t="t" r="r" b="b"/>
            <a:pathLst>
              <a:path w="506730" h="434340">
                <a:moveTo>
                  <a:pt x="0" y="0"/>
                </a:moveTo>
                <a:lnTo>
                  <a:pt x="14184" y="52804"/>
                </a:lnTo>
                <a:lnTo>
                  <a:pt x="52684" y="92407"/>
                </a:lnTo>
                <a:lnTo>
                  <a:pt x="109421" y="122978"/>
                </a:lnTo>
                <a:lnTo>
                  <a:pt x="178316" y="148685"/>
                </a:lnTo>
                <a:lnTo>
                  <a:pt x="215423" y="161016"/>
                </a:lnTo>
                <a:lnTo>
                  <a:pt x="253289" y="173695"/>
                </a:lnTo>
                <a:lnTo>
                  <a:pt x="291156" y="187242"/>
                </a:lnTo>
                <a:lnTo>
                  <a:pt x="328263" y="202179"/>
                </a:lnTo>
                <a:lnTo>
                  <a:pt x="363851" y="219025"/>
                </a:lnTo>
                <a:lnTo>
                  <a:pt x="397158" y="238303"/>
                </a:lnTo>
                <a:lnTo>
                  <a:pt x="453895" y="286237"/>
                </a:lnTo>
                <a:lnTo>
                  <a:pt x="492395" y="350148"/>
                </a:lnTo>
                <a:lnTo>
                  <a:pt x="502907" y="389399"/>
                </a:lnTo>
                <a:lnTo>
                  <a:pt x="506579" y="434206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56999" y="1689612"/>
            <a:ext cx="1751970" cy="860710"/>
          </a:xfrm>
          <a:custGeom>
            <a:avLst/>
            <a:gdLst/>
            <a:ahLst/>
            <a:cxnLst/>
            <a:rect l="l" t="t" r="r" b="b"/>
            <a:pathLst>
              <a:path w="883285" h="434340">
                <a:moveTo>
                  <a:pt x="0" y="0"/>
                </a:moveTo>
                <a:lnTo>
                  <a:pt x="12018" y="37254"/>
                </a:lnTo>
                <a:lnTo>
                  <a:pt x="45757" y="66304"/>
                </a:lnTo>
                <a:lnTo>
                  <a:pt x="97742" y="88859"/>
                </a:lnTo>
                <a:lnTo>
                  <a:pt x="164497" y="106626"/>
                </a:lnTo>
                <a:lnTo>
                  <a:pt x="202327" y="114250"/>
                </a:lnTo>
                <a:lnTo>
                  <a:pt x="242546" y="121317"/>
                </a:lnTo>
                <a:lnTo>
                  <a:pt x="284720" y="128043"/>
                </a:lnTo>
                <a:lnTo>
                  <a:pt x="328414" y="134640"/>
                </a:lnTo>
                <a:lnTo>
                  <a:pt x="373195" y="141323"/>
                </a:lnTo>
                <a:lnTo>
                  <a:pt x="418627" y="148304"/>
                </a:lnTo>
                <a:lnTo>
                  <a:pt x="464277" y="155799"/>
                </a:lnTo>
                <a:lnTo>
                  <a:pt x="509709" y="164020"/>
                </a:lnTo>
                <a:lnTo>
                  <a:pt x="554489" y="173181"/>
                </a:lnTo>
                <a:lnTo>
                  <a:pt x="598184" y="183495"/>
                </a:lnTo>
                <a:lnTo>
                  <a:pt x="640358" y="195177"/>
                </a:lnTo>
                <a:lnTo>
                  <a:pt x="680577" y="208440"/>
                </a:lnTo>
                <a:lnTo>
                  <a:pt x="718407" y="223497"/>
                </a:lnTo>
                <a:lnTo>
                  <a:pt x="753414" y="240563"/>
                </a:lnTo>
                <a:lnTo>
                  <a:pt x="813218" y="281575"/>
                </a:lnTo>
                <a:lnTo>
                  <a:pt x="856514" y="333184"/>
                </a:lnTo>
                <a:lnTo>
                  <a:pt x="879827" y="397100"/>
                </a:lnTo>
                <a:lnTo>
                  <a:pt x="882904" y="434206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6591" y="1402815"/>
            <a:ext cx="574334" cy="286903"/>
          </a:xfrm>
          <a:custGeom>
            <a:avLst/>
            <a:gdLst/>
            <a:ahLst/>
            <a:cxnLst/>
            <a:rect l="l" t="t" r="r" b="b"/>
            <a:pathLst>
              <a:path w="289560" h="144780">
                <a:moveTo>
                  <a:pt x="57882" y="0"/>
                </a:moveTo>
                <a:lnTo>
                  <a:pt x="231568" y="0"/>
                </a:lnTo>
                <a:lnTo>
                  <a:pt x="254145" y="4533"/>
                </a:lnTo>
                <a:lnTo>
                  <a:pt x="272538" y="16912"/>
                </a:lnTo>
                <a:lnTo>
                  <a:pt x="284917" y="35305"/>
                </a:lnTo>
                <a:lnTo>
                  <a:pt x="289450" y="57882"/>
                </a:lnTo>
                <a:lnTo>
                  <a:pt x="289450" y="86843"/>
                </a:lnTo>
                <a:lnTo>
                  <a:pt x="284917" y="109415"/>
                </a:lnTo>
                <a:lnTo>
                  <a:pt x="272538" y="127809"/>
                </a:lnTo>
                <a:lnTo>
                  <a:pt x="254145" y="140190"/>
                </a:lnTo>
                <a:lnTo>
                  <a:pt x="231568" y="144725"/>
                </a:lnTo>
                <a:lnTo>
                  <a:pt x="57882" y="144725"/>
                </a:lnTo>
                <a:lnTo>
                  <a:pt x="35310" y="140190"/>
                </a:lnTo>
                <a:lnTo>
                  <a:pt x="16916" y="127809"/>
                </a:lnTo>
                <a:lnTo>
                  <a:pt x="4534" y="109415"/>
                </a:lnTo>
                <a:lnTo>
                  <a:pt x="0" y="86843"/>
                </a:lnTo>
                <a:lnTo>
                  <a:pt x="0" y="57882"/>
                </a:lnTo>
                <a:lnTo>
                  <a:pt x="4534" y="35305"/>
                </a:lnTo>
                <a:lnTo>
                  <a:pt x="16916" y="16912"/>
                </a:lnTo>
                <a:lnTo>
                  <a:pt x="35310" y="4533"/>
                </a:lnTo>
                <a:lnTo>
                  <a:pt x="5788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10358" y="1402228"/>
            <a:ext cx="4672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dirty="0">
                <a:latin typeface="Times New Roman"/>
                <a:cs typeface="Times New Roman"/>
              </a:rPr>
              <a:t>trunc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30709" y="1546213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11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07277" y="1523286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5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60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7277" y="1523286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5">
                <a:moveTo>
                  <a:pt x="1160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60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79717" y="1402229"/>
            <a:ext cx="16373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12111" y="1718306"/>
            <a:ext cx="459719" cy="831766"/>
          </a:xfrm>
          <a:custGeom>
            <a:avLst/>
            <a:gdLst/>
            <a:ahLst/>
            <a:cxnLst/>
            <a:rect l="l" t="t" r="r" b="b"/>
            <a:pathLst>
              <a:path w="231775" h="419734">
                <a:moveTo>
                  <a:pt x="0" y="419726"/>
                </a:moveTo>
                <a:lnTo>
                  <a:pt x="3450" y="366417"/>
                </a:lnTo>
                <a:lnTo>
                  <a:pt x="13132" y="321300"/>
                </a:lnTo>
                <a:lnTo>
                  <a:pt x="28041" y="282916"/>
                </a:lnTo>
                <a:lnTo>
                  <a:pt x="47171" y="249808"/>
                </a:lnTo>
                <a:lnTo>
                  <a:pt x="94073" y="193591"/>
                </a:lnTo>
                <a:lnTo>
                  <a:pt x="119836" y="167567"/>
                </a:lnTo>
                <a:lnTo>
                  <a:pt x="145799" y="140990"/>
                </a:lnTo>
                <a:lnTo>
                  <a:pt x="170958" y="112402"/>
                </a:lnTo>
                <a:lnTo>
                  <a:pt x="194308" y="80346"/>
                </a:lnTo>
                <a:lnTo>
                  <a:pt x="214843" y="43364"/>
                </a:lnTo>
                <a:lnTo>
                  <a:pt x="231558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9155" y="1707311"/>
            <a:ext cx="46602" cy="84309"/>
          </a:xfrm>
          <a:custGeom>
            <a:avLst/>
            <a:gdLst/>
            <a:ahLst/>
            <a:cxnLst/>
            <a:rect l="l" t="t" r="r" b="b"/>
            <a:pathLst>
              <a:path w="23494" h="42544">
                <a:moveTo>
                  <a:pt x="0" y="35342"/>
                </a:moveTo>
                <a:lnTo>
                  <a:pt x="23014" y="0"/>
                </a:lnTo>
                <a:lnTo>
                  <a:pt x="22136" y="42164"/>
                </a:lnTo>
                <a:lnTo>
                  <a:pt x="14483" y="27691"/>
                </a:lnTo>
                <a:lnTo>
                  <a:pt x="0" y="35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9155" y="1707311"/>
            <a:ext cx="46602" cy="84309"/>
          </a:xfrm>
          <a:custGeom>
            <a:avLst/>
            <a:gdLst/>
            <a:ahLst/>
            <a:cxnLst/>
            <a:rect l="l" t="t" r="r" b="b"/>
            <a:pathLst>
              <a:path w="23494" h="42544">
                <a:moveTo>
                  <a:pt x="14483" y="27691"/>
                </a:moveTo>
                <a:lnTo>
                  <a:pt x="22136" y="42164"/>
                </a:lnTo>
                <a:lnTo>
                  <a:pt x="23014" y="0"/>
                </a:lnTo>
                <a:lnTo>
                  <a:pt x="0" y="35342"/>
                </a:lnTo>
                <a:lnTo>
                  <a:pt x="14483" y="2769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3652" y="1718306"/>
            <a:ext cx="172552" cy="831766"/>
          </a:xfrm>
          <a:custGeom>
            <a:avLst/>
            <a:gdLst/>
            <a:ahLst/>
            <a:cxnLst/>
            <a:rect l="l" t="t" r="r" b="b"/>
            <a:pathLst>
              <a:path w="86995" h="419734">
                <a:moveTo>
                  <a:pt x="86843" y="419726"/>
                </a:moveTo>
                <a:lnTo>
                  <a:pt x="84411" y="356785"/>
                </a:lnTo>
                <a:lnTo>
                  <a:pt x="77811" y="305220"/>
                </a:lnTo>
                <a:lnTo>
                  <a:pt x="68085" y="262511"/>
                </a:lnTo>
                <a:lnTo>
                  <a:pt x="56274" y="226141"/>
                </a:lnTo>
                <a:lnTo>
                  <a:pt x="30568" y="162343"/>
                </a:lnTo>
                <a:lnTo>
                  <a:pt x="18758" y="129878"/>
                </a:lnTo>
                <a:lnTo>
                  <a:pt x="9031" y="93678"/>
                </a:lnTo>
                <a:lnTo>
                  <a:pt x="2431" y="51224"/>
                </a:lnTo>
                <a:lnTo>
                  <a:pt x="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0701" y="170683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5" h="40640">
                <a:moveTo>
                  <a:pt x="0" y="40531"/>
                </a:moveTo>
                <a:lnTo>
                  <a:pt x="11570" y="0"/>
                </a:lnTo>
                <a:lnTo>
                  <a:pt x="23140" y="40531"/>
                </a:lnTo>
                <a:lnTo>
                  <a:pt x="11570" y="28920"/>
                </a:lnTo>
                <a:lnTo>
                  <a:pt x="0" y="40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0701" y="170683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5" h="40640">
                <a:moveTo>
                  <a:pt x="11570" y="28920"/>
                </a:moveTo>
                <a:lnTo>
                  <a:pt x="23140" y="40531"/>
                </a:lnTo>
                <a:lnTo>
                  <a:pt x="11570" y="0"/>
                </a:lnTo>
                <a:lnTo>
                  <a:pt x="0" y="40531"/>
                </a:lnTo>
                <a:lnTo>
                  <a:pt x="11570" y="289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15903" y="1718306"/>
            <a:ext cx="804823" cy="831766"/>
          </a:xfrm>
          <a:custGeom>
            <a:avLst/>
            <a:gdLst/>
            <a:ahLst/>
            <a:cxnLst/>
            <a:rect l="l" t="t" r="r" b="b"/>
            <a:pathLst>
              <a:path w="405764" h="419734">
                <a:moveTo>
                  <a:pt x="405255" y="419726"/>
                </a:moveTo>
                <a:lnTo>
                  <a:pt x="401405" y="373497"/>
                </a:lnTo>
                <a:lnTo>
                  <a:pt x="390402" y="333440"/>
                </a:lnTo>
                <a:lnTo>
                  <a:pt x="373069" y="298635"/>
                </a:lnTo>
                <a:lnTo>
                  <a:pt x="322706" y="241114"/>
                </a:lnTo>
                <a:lnTo>
                  <a:pt x="291322" y="216561"/>
                </a:lnTo>
                <a:lnTo>
                  <a:pt x="256899" y="193591"/>
                </a:lnTo>
                <a:lnTo>
                  <a:pt x="220262" y="171285"/>
                </a:lnTo>
                <a:lnTo>
                  <a:pt x="182232" y="148725"/>
                </a:lnTo>
                <a:lnTo>
                  <a:pt x="143633" y="124994"/>
                </a:lnTo>
                <a:lnTo>
                  <a:pt x="105287" y="99173"/>
                </a:lnTo>
                <a:lnTo>
                  <a:pt x="68018" y="70346"/>
                </a:lnTo>
                <a:lnTo>
                  <a:pt x="32647" y="37594"/>
                </a:lnTo>
                <a:lnTo>
                  <a:pt x="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08854" y="1709204"/>
            <a:ext cx="68013" cy="78018"/>
          </a:xfrm>
          <a:custGeom>
            <a:avLst/>
            <a:gdLst/>
            <a:ahLst/>
            <a:cxnLst/>
            <a:rect l="l" t="t" r="r" b="b"/>
            <a:pathLst>
              <a:path w="34289" h="39369">
                <a:moveTo>
                  <a:pt x="15560" y="39183"/>
                </a:moveTo>
                <a:lnTo>
                  <a:pt x="0" y="0"/>
                </a:lnTo>
                <a:lnTo>
                  <a:pt x="33914" y="25049"/>
                </a:lnTo>
                <a:lnTo>
                  <a:pt x="17679" y="22941"/>
                </a:lnTo>
                <a:lnTo>
                  <a:pt x="15560" y="391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08854" y="1709204"/>
            <a:ext cx="68013" cy="78018"/>
          </a:xfrm>
          <a:custGeom>
            <a:avLst/>
            <a:gdLst/>
            <a:ahLst/>
            <a:cxnLst/>
            <a:rect l="l" t="t" r="r" b="b"/>
            <a:pathLst>
              <a:path w="34289" h="39369">
                <a:moveTo>
                  <a:pt x="17679" y="22941"/>
                </a:moveTo>
                <a:lnTo>
                  <a:pt x="33914" y="25049"/>
                </a:lnTo>
                <a:lnTo>
                  <a:pt x="0" y="0"/>
                </a:lnTo>
                <a:lnTo>
                  <a:pt x="15560" y="39183"/>
                </a:lnTo>
                <a:lnTo>
                  <a:pt x="17679" y="2294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79981" y="3410525"/>
            <a:ext cx="632271" cy="0"/>
          </a:xfrm>
          <a:custGeom>
            <a:avLst/>
            <a:gdLst/>
            <a:ahLst/>
            <a:cxnLst/>
            <a:rect l="l" t="t" r="r" b="b"/>
            <a:pathLst>
              <a:path w="318769">
                <a:moveTo>
                  <a:pt x="0" y="0"/>
                </a:moveTo>
                <a:lnTo>
                  <a:pt x="318402" y="0"/>
                </a:lnTo>
              </a:path>
            </a:pathLst>
          </a:custGeom>
          <a:ln w="57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12205" y="3151840"/>
            <a:ext cx="46727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dirty="0">
                <a:latin typeface="Times New Roman"/>
                <a:cs typeface="Times New Roman"/>
              </a:rPr>
              <a:t>outer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0286" y="2377964"/>
            <a:ext cx="230489" cy="1033102"/>
          </a:xfrm>
          <a:custGeom>
            <a:avLst/>
            <a:gdLst/>
            <a:ahLst/>
            <a:cxnLst/>
            <a:rect l="l" t="t" r="r" b="b"/>
            <a:pathLst>
              <a:path w="116205" h="521335">
                <a:moveTo>
                  <a:pt x="0" y="0"/>
                </a:moveTo>
                <a:lnTo>
                  <a:pt x="115804" y="0"/>
                </a:lnTo>
                <a:lnTo>
                  <a:pt x="115804" y="521050"/>
                </a:lnTo>
                <a:lnTo>
                  <a:pt x="0" y="521050"/>
                </a:lnTo>
                <a:lnTo>
                  <a:pt x="0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50286" y="3410525"/>
            <a:ext cx="230489" cy="689575"/>
          </a:xfrm>
          <a:custGeom>
            <a:avLst/>
            <a:gdLst/>
            <a:ahLst/>
            <a:cxnLst/>
            <a:rect l="l" t="t" r="r" b="b"/>
            <a:pathLst>
              <a:path w="116205" h="347980">
                <a:moveTo>
                  <a:pt x="0" y="0"/>
                </a:moveTo>
                <a:lnTo>
                  <a:pt x="115804" y="0"/>
                </a:lnTo>
                <a:lnTo>
                  <a:pt x="115804" y="347373"/>
                </a:lnTo>
                <a:lnTo>
                  <a:pt x="0" y="347373"/>
                </a:lnTo>
                <a:lnTo>
                  <a:pt x="0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4200" y="2435357"/>
            <a:ext cx="0" cy="918594"/>
          </a:xfrm>
          <a:custGeom>
            <a:avLst/>
            <a:gdLst/>
            <a:ahLst/>
            <a:cxnLst/>
            <a:rect l="l" t="t" r="r" b="b"/>
            <a:pathLst>
              <a:path h="463550">
                <a:moveTo>
                  <a:pt x="0" y="0"/>
                </a:moveTo>
                <a:lnTo>
                  <a:pt x="0" y="463137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41250" y="2423903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0" y="40531"/>
                </a:moveTo>
                <a:lnTo>
                  <a:pt x="11570" y="0"/>
                </a:lnTo>
                <a:lnTo>
                  <a:pt x="23140" y="40531"/>
                </a:lnTo>
                <a:lnTo>
                  <a:pt x="11570" y="28920"/>
                </a:lnTo>
                <a:lnTo>
                  <a:pt x="0" y="40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41250" y="2423903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11570" y="28920"/>
                </a:moveTo>
                <a:lnTo>
                  <a:pt x="23140" y="40531"/>
                </a:lnTo>
                <a:lnTo>
                  <a:pt x="11570" y="0"/>
                </a:lnTo>
                <a:lnTo>
                  <a:pt x="0" y="40531"/>
                </a:lnTo>
                <a:lnTo>
                  <a:pt x="11570" y="289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41250" y="3284350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23140" y="0"/>
                </a:moveTo>
                <a:lnTo>
                  <a:pt x="11570" y="40531"/>
                </a:lnTo>
                <a:lnTo>
                  <a:pt x="0" y="0"/>
                </a:lnTo>
                <a:lnTo>
                  <a:pt x="11570" y="11570"/>
                </a:lnTo>
                <a:lnTo>
                  <a:pt x="23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41250" y="3284350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11570" y="11570"/>
                </a:moveTo>
                <a:lnTo>
                  <a:pt x="0" y="0"/>
                </a:lnTo>
                <a:lnTo>
                  <a:pt x="11570" y="40531"/>
                </a:lnTo>
                <a:lnTo>
                  <a:pt x="2314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13506" y="2750292"/>
            <a:ext cx="4282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r  </a:t>
            </a:r>
            <a:r>
              <a:rPr sz="1600" i="1" spc="159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0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64200" y="3467916"/>
            <a:ext cx="0" cy="57380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45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41250" y="345644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0" y="40531"/>
                </a:moveTo>
                <a:lnTo>
                  <a:pt x="11570" y="0"/>
                </a:lnTo>
                <a:lnTo>
                  <a:pt x="23140" y="40531"/>
                </a:lnTo>
                <a:lnTo>
                  <a:pt x="11570" y="28920"/>
                </a:lnTo>
                <a:lnTo>
                  <a:pt x="0" y="405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41250" y="345644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11570" y="28920"/>
                </a:moveTo>
                <a:lnTo>
                  <a:pt x="23140" y="40531"/>
                </a:lnTo>
                <a:lnTo>
                  <a:pt x="11570" y="0"/>
                </a:lnTo>
                <a:lnTo>
                  <a:pt x="0" y="40531"/>
                </a:lnTo>
                <a:lnTo>
                  <a:pt x="11570" y="289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41250" y="397272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23140" y="0"/>
                </a:moveTo>
                <a:lnTo>
                  <a:pt x="11570" y="40531"/>
                </a:lnTo>
                <a:lnTo>
                  <a:pt x="0" y="0"/>
                </a:lnTo>
                <a:lnTo>
                  <a:pt x="11570" y="11570"/>
                </a:lnTo>
                <a:lnTo>
                  <a:pt x="23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41250" y="3972722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39">
                <a:moveTo>
                  <a:pt x="11570" y="11570"/>
                </a:moveTo>
                <a:lnTo>
                  <a:pt x="0" y="0"/>
                </a:lnTo>
                <a:lnTo>
                  <a:pt x="11570" y="40531"/>
                </a:lnTo>
                <a:lnTo>
                  <a:pt x="2314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79982" y="2894245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79982" y="3754712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52233" y="2894245"/>
            <a:ext cx="230489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94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12998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12998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596715" y="2550059"/>
            <a:ext cx="0" cy="230278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04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73787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23130" y="0"/>
                </a:moveTo>
                <a:lnTo>
                  <a:pt x="11560" y="40531"/>
                </a:lnTo>
                <a:lnTo>
                  <a:pt x="0" y="0"/>
                </a:lnTo>
                <a:lnTo>
                  <a:pt x="11560" y="11570"/>
                </a:lnTo>
                <a:lnTo>
                  <a:pt x="23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73787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11560" y="11570"/>
                </a:moveTo>
                <a:lnTo>
                  <a:pt x="0" y="0"/>
                </a:lnTo>
                <a:lnTo>
                  <a:pt x="11560" y="40531"/>
                </a:lnTo>
                <a:lnTo>
                  <a:pt x="23130" y="0"/>
                </a:lnTo>
                <a:lnTo>
                  <a:pt x="1156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10631" y="2808239"/>
            <a:ext cx="172552" cy="172394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86843" y="43401"/>
                </a:moveTo>
                <a:lnTo>
                  <a:pt x="83427" y="60304"/>
                </a:lnTo>
                <a:lnTo>
                  <a:pt x="74114" y="74114"/>
                </a:lnTo>
                <a:lnTo>
                  <a:pt x="60304" y="83427"/>
                </a:lnTo>
                <a:lnTo>
                  <a:pt x="43401" y="86843"/>
                </a:lnTo>
                <a:lnTo>
                  <a:pt x="26508" y="83427"/>
                </a:lnTo>
                <a:lnTo>
                  <a:pt x="12712" y="74114"/>
                </a:lnTo>
                <a:lnTo>
                  <a:pt x="3410" y="60304"/>
                </a:lnTo>
                <a:lnTo>
                  <a:pt x="0" y="43401"/>
                </a:lnTo>
                <a:lnTo>
                  <a:pt x="3410" y="26508"/>
                </a:lnTo>
                <a:lnTo>
                  <a:pt x="12712" y="12712"/>
                </a:lnTo>
                <a:lnTo>
                  <a:pt x="26508" y="3410"/>
                </a:lnTo>
                <a:lnTo>
                  <a:pt x="43401" y="0"/>
                </a:lnTo>
                <a:lnTo>
                  <a:pt x="60304" y="3410"/>
                </a:lnTo>
                <a:lnTo>
                  <a:pt x="74114" y="12712"/>
                </a:lnTo>
                <a:lnTo>
                  <a:pt x="83427" y="26508"/>
                </a:lnTo>
                <a:lnTo>
                  <a:pt x="86843" y="43401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10631" y="2894245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96715" y="2808239"/>
            <a:ext cx="0" cy="172394"/>
          </a:xfrm>
          <a:custGeom>
            <a:avLst/>
            <a:gdLst/>
            <a:ahLst/>
            <a:cxnLst/>
            <a:rect l="l" t="t" r="r" b="b"/>
            <a:pathLst>
              <a:path h="86994">
                <a:moveTo>
                  <a:pt x="0" y="0"/>
                </a:moveTo>
                <a:lnTo>
                  <a:pt x="0" y="86843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2882" y="2894245"/>
            <a:ext cx="115872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7882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28780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28780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52231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00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28780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28780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40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26412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882" y="868434"/>
                </a:moveTo>
                <a:lnTo>
                  <a:pt x="35310" y="863899"/>
                </a:lnTo>
                <a:lnTo>
                  <a:pt x="16916" y="851518"/>
                </a:lnTo>
                <a:lnTo>
                  <a:pt x="4534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4" y="35310"/>
                </a:lnTo>
                <a:lnTo>
                  <a:pt x="16916" y="16916"/>
                </a:lnTo>
                <a:lnTo>
                  <a:pt x="35310" y="4534"/>
                </a:lnTo>
                <a:lnTo>
                  <a:pt x="57882" y="0"/>
                </a:lnTo>
                <a:lnTo>
                  <a:pt x="80458" y="4534"/>
                </a:lnTo>
                <a:lnTo>
                  <a:pt x="98851" y="16916"/>
                </a:lnTo>
                <a:lnTo>
                  <a:pt x="111230" y="35310"/>
                </a:lnTo>
                <a:lnTo>
                  <a:pt x="115764" y="57882"/>
                </a:lnTo>
                <a:lnTo>
                  <a:pt x="115764" y="810552"/>
                </a:lnTo>
                <a:lnTo>
                  <a:pt x="111230" y="833124"/>
                </a:lnTo>
                <a:lnTo>
                  <a:pt x="98851" y="851518"/>
                </a:lnTo>
                <a:lnTo>
                  <a:pt x="80458" y="863899"/>
                </a:lnTo>
                <a:lnTo>
                  <a:pt x="57882" y="868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26412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882" y="0"/>
                </a:moveTo>
                <a:lnTo>
                  <a:pt x="80458" y="4534"/>
                </a:lnTo>
                <a:lnTo>
                  <a:pt x="98851" y="16916"/>
                </a:lnTo>
                <a:lnTo>
                  <a:pt x="111230" y="35310"/>
                </a:lnTo>
                <a:lnTo>
                  <a:pt x="115764" y="57882"/>
                </a:lnTo>
                <a:lnTo>
                  <a:pt x="115764" y="810552"/>
                </a:lnTo>
                <a:lnTo>
                  <a:pt x="111230" y="833124"/>
                </a:lnTo>
                <a:lnTo>
                  <a:pt x="98851" y="851518"/>
                </a:lnTo>
                <a:lnTo>
                  <a:pt x="80458" y="863899"/>
                </a:lnTo>
                <a:lnTo>
                  <a:pt x="57882" y="868434"/>
                </a:lnTo>
                <a:lnTo>
                  <a:pt x="35310" y="863899"/>
                </a:lnTo>
                <a:lnTo>
                  <a:pt x="16916" y="851518"/>
                </a:lnTo>
                <a:lnTo>
                  <a:pt x="4534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4" y="35310"/>
                </a:lnTo>
                <a:lnTo>
                  <a:pt x="16916" y="16916"/>
                </a:lnTo>
                <a:lnTo>
                  <a:pt x="35310" y="4534"/>
                </a:lnTo>
                <a:lnTo>
                  <a:pt x="5788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887951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56026" y="2894245"/>
            <a:ext cx="230489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804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16811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60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16811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60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60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00528" y="2550059"/>
            <a:ext cx="0" cy="230278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04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77578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23181" y="0"/>
                </a:moveTo>
                <a:lnTo>
                  <a:pt x="11570" y="40531"/>
                </a:lnTo>
                <a:lnTo>
                  <a:pt x="0" y="0"/>
                </a:lnTo>
                <a:lnTo>
                  <a:pt x="11570" y="11570"/>
                </a:lnTo>
                <a:lnTo>
                  <a:pt x="23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77578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11570" y="11570"/>
                </a:moveTo>
                <a:lnTo>
                  <a:pt x="0" y="0"/>
                </a:lnTo>
                <a:lnTo>
                  <a:pt x="11570" y="40531"/>
                </a:lnTo>
                <a:lnTo>
                  <a:pt x="23181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14443" y="2808239"/>
            <a:ext cx="172552" cy="172394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86843" y="43401"/>
                </a:moveTo>
                <a:lnTo>
                  <a:pt x="83433" y="60304"/>
                </a:lnTo>
                <a:lnTo>
                  <a:pt x="74129" y="74114"/>
                </a:lnTo>
                <a:lnTo>
                  <a:pt x="60322" y="83427"/>
                </a:lnTo>
                <a:lnTo>
                  <a:pt x="43401" y="86843"/>
                </a:lnTo>
                <a:lnTo>
                  <a:pt x="26504" y="83427"/>
                </a:lnTo>
                <a:lnTo>
                  <a:pt x="12708" y="74114"/>
                </a:lnTo>
                <a:lnTo>
                  <a:pt x="3409" y="60304"/>
                </a:lnTo>
                <a:lnTo>
                  <a:pt x="0" y="43401"/>
                </a:lnTo>
                <a:lnTo>
                  <a:pt x="3409" y="26508"/>
                </a:lnTo>
                <a:lnTo>
                  <a:pt x="12708" y="12712"/>
                </a:lnTo>
                <a:lnTo>
                  <a:pt x="26504" y="3410"/>
                </a:lnTo>
                <a:lnTo>
                  <a:pt x="43401" y="0"/>
                </a:lnTo>
                <a:lnTo>
                  <a:pt x="60322" y="3410"/>
                </a:lnTo>
                <a:lnTo>
                  <a:pt x="74129" y="12712"/>
                </a:lnTo>
                <a:lnTo>
                  <a:pt x="83433" y="26508"/>
                </a:lnTo>
                <a:lnTo>
                  <a:pt x="86843" y="43401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14443" y="2894245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00528" y="2808239"/>
            <a:ext cx="0" cy="172394"/>
          </a:xfrm>
          <a:custGeom>
            <a:avLst/>
            <a:gdLst/>
            <a:ahLst/>
            <a:cxnLst/>
            <a:rect l="l" t="t" r="r" b="b"/>
            <a:pathLst>
              <a:path h="86994">
                <a:moveTo>
                  <a:pt x="0" y="0"/>
                </a:moveTo>
                <a:lnTo>
                  <a:pt x="0" y="86843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86695" y="2894245"/>
            <a:ext cx="115872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7882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32592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60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32592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60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60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56025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11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32592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60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32592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60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60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30225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882" y="868434"/>
                </a:moveTo>
                <a:lnTo>
                  <a:pt x="35305" y="863899"/>
                </a:lnTo>
                <a:lnTo>
                  <a:pt x="16912" y="851518"/>
                </a:lnTo>
                <a:lnTo>
                  <a:pt x="4533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3" y="35310"/>
                </a:lnTo>
                <a:lnTo>
                  <a:pt x="16912" y="16916"/>
                </a:lnTo>
                <a:lnTo>
                  <a:pt x="35305" y="4534"/>
                </a:lnTo>
                <a:lnTo>
                  <a:pt x="57882" y="0"/>
                </a:lnTo>
                <a:lnTo>
                  <a:pt x="80460" y="4534"/>
                </a:lnTo>
                <a:lnTo>
                  <a:pt x="98868" y="16916"/>
                </a:lnTo>
                <a:lnTo>
                  <a:pt x="111263" y="35310"/>
                </a:lnTo>
                <a:lnTo>
                  <a:pt x="115804" y="57882"/>
                </a:lnTo>
                <a:lnTo>
                  <a:pt x="115804" y="810552"/>
                </a:lnTo>
                <a:lnTo>
                  <a:pt x="111263" y="833124"/>
                </a:lnTo>
                <a:lnTo>
                  <a:pt x="98868" y="851518"/>
                </a:lnTo>
                <a:lnTo>
                  <a:pt x="80460" y="863899"/>
                </a:lnTo>
                <a:lnTo>
                  <a:pt x="57882" y="868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30225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882" y="0"/>
                </a:moveTo>
                <a:lnTo>
                  <a:pt x="80460" y="4534"/>
                </a:lnTo>
                <a:lnTo>
                  <a:pt x="98868" y="16916"/>
                </a:lnTo>
                <a:lnTo>
                  <a:pt x="111263" y="35310"/>
                </a:lnTo>
                <a:lnTo>
                  <a:pt x="115804" y="57882"/>
                </a:lnTo>
                <a:lnTo>
                  <a:pt x="115804" y="810552"/>
                </a:lnTo>
                <a:lnTo>
                  <a:pt x="111263" y="833124"/>
                </a:lnTo>
                <a:lnTo>
                  <a:pt x="98868" y="851518"/>
                </a:lnTo>
                <a:lnTo>
                  <a:pt x="80460" y="863899"/>
                </a:lnTo>
                <a:lnTo>
                  <a:pt x="57882" y="868434"/>
                </a:lnTo>
                <a:lnTo>
                  <a:pt x="35305" y="863899"/>
                </a:lnTo>
                <a:lnTo>
                  <a:pt x="16912" y="851518"/>
                </a:lnTo>
                <a:lnTo>
                  <a:pt x="4533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3" y="35310"/>
                </a:lnTo>
                <a:lnTo>
                  <a:pt x="16912" y="16916"/>
                </a:lnTo>
                <a:lnTo>
                  <a:pt x="35305" y="4534"/>
                </a:lnTo>
                <a:lnTo>
                  <a:pt x="5788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691788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859921" y="2894245"/>
            <a:ext cx="230489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64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20686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20686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204421" y="2550059"/>
            <a:ext cx="0" cy="230278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04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81473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23130" y="0"/>
                </a:moveTo>
                <a:lnTo>
                  <a:pt x="11570" y="40531"/>
                </a:lnTo>
                <a:lnTo>
                  <a:pt x="0" y="0"/>
                </a:lnTo>
                <a:lnTo>
                  <a:pt x="11570" y="11570"/>
                </a:lnTo>
                <a:lnTo>
                  <a:pt x="23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81473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11570" y="11570"/>
                </a:moveTo>
                <a:lnTo>
                  <a:pt x="0" y="0"/>
                </a:lnTo>
                <a:lnTo>
                  <a:pt x="11570" y="40531"/>
                </a:lnTo>
                <a:lnTo>
                  <a:pt x="2313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18256" y="2808239"/>
            <a:ext cx="172552" cy="172394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86843" y="43401"/>
                </a:moveTo>
                <a:lnTo>
                  <a:pt x="83432" y="60304"/>
                </a:lnTo>
                <a:lnTo>
                  <a:pt x="74130" y="74114"/>
                </a:lnTo>
                <a:lnTo>
                  <a:pt x="60334" y="83427"/>
                </a:lnTo>
                <a:lnTo>
                  <a:pt x="43442" y="86843"/>
                </a:lnTo>
                <a:lnTo>
                  <a:pt x="26538" y="83427"/>
                </a:lnTo>
                <a:lnTo>
                  <a:pt x="12729" y="74114"/>
                </a:lnTo>
                <a:lnTo>
                  <a:pt x="3415" y="60304"/>
                </a:lnTo>
                <a:lnTo>
                  <a:pt x="0" y="43401"/>
                </a:lnTo>
                <a:lnTo>
                  <a:pt x="3415" y="26508"/>
                </a:lnTo>
                <a:lnTo>
                  <a:pt x="12729" y="12712"/>
                </a:lnTo>
                <a:lnTo>
                  <a:pt x="26538" y="3410"/>
                </a:lnTo>
                <a:lnTo>
                  <a:pt x="43442" y="0"/>
                </a:lnTo>
                <a:lnTo>
                  <a:pt x="60334" y="3410"/>
                </a:lnTo>
                <a:lnTo>
                  <a:pt x="74130" y="12712"/>
                </a:lnTo>
                <a:lnTo>
                  <a:pt x="83432" y="26508"/>
                </a:lnTo>
                <a:lnTo>
                  <a:pt x="86843" y="43401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18256" y="2894245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04421" y="2808239"/>
            <a:ext cx="0" cy="172394"/>
          </a:xfrm>
          <a:custGeom>
            <a:avLst/>
            <a:gdLst/>
            <a:ahLst/>
            <a:cxnLst/>
            <a:rect l="l" t="t" r="r" b="b"/>
            <a:pathLst>
              <a:path h="86994">
                <a:moveTo>
                  <a:pt x="0" y="0"/>
                </a:moveTo>
                <a:lnTo>
                  <a:pt x="0" y="86843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90509" y="2894245"/>
            <a:ext cx="115872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7912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36467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36467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859920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0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36467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36467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434017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922" y="868434"/>
                </a:moveTo>
                <a:lnTo>
                  <a:pt x="35344" y="863899"/>
                </a:lnTo>
                <a:lnTo>
                  <a:pt x="16936" y="851518"/>
                </a:lnTo>
                <a:lnTo>
                  <a:pt x="4541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41" y="35310"/>
                </a:lnTo>
                <a:lnTo>
                  <a:pt x="16936" y="16916"/>
                </a:lnTo>
                <a:lnTo>
                  <a:pt x="35344" y="4534"/>
                </a:lnTo>
                <a:lnTo>
                  <a:pt x="57922" y="0"/>
                </a:lnTo>
                <a:lnTo>
                  <a:pt x="80499" y="4534"/>
                </a:lnTo>
                <a:lnTo>
                  <a:pt x="98892" y="16916"/>
                </a:lnTo>
                <a:lnTo>
                  <a:pt x="111271" y="35310"/>
                </a:lnTo>
                <a:lnTo>
                  <a:pt x="115804" y="57882"/>
                </a:lnTo>
                <a:lnTo>
                  <a:pt x="115804" y="810552"/>
                </a:lnTo>
                <a:lnTo>
                  <a:pt x="111271" y="833124"/>
                </a:lnTo>
                <a:lnTo>
                  <a:pt x="98892" y="851518"/>
                </a:lnTo>
                <a:lnTo>
                  <a:pt x="80499" y="863899"/>
                </a:lnTo>
                <a:lnTo>
                  <a:pt x="57922" y="868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34017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922" y="0"/>
                </a:moveTo>
                <a:lnTo>
                  <a:pt x="80499" y="4534"/>
                </a:lnTo>
                <a:lnTo>
                  <a:pt x="98892" y="16916"/>
                </a:lnTo>
                <a:lnTo>
                  <a:pt x="111271" y="35310"/>
                </a:lnTo>
                <a:lnTo>
                  <a:pt x="115804" y="57882"/>
                </a:lnTo>
                <a:lnTo>
                  <a:pt x="115804" y="810552"/>
                </a:lnTo>
                <a:lnTo>
                  <a:pt x="111271" y="833124"/>
                </a:lnTo>
                <a:lnTo>
                  <a:pt x="98892" y="851518"/>
                </a:lnTo>
                <a:lnTo>
                  <a:pt x="80499" y="863899"/>
                </a:lnTo>
                <a:lnTo>
                  <a:pt x="57922" y="868434"/>
                </a:lnTo>
                <a:lnTo>
                  <a:pt x="35344" y="863899"/>
                </a:lnTo>
                <a:lnTo>
                  <a:pt x="16936" y="851518"/>
                </a:lnTo>
                <a:lnTo>
                  <a:pt x="4541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41" y="35310"/>
                </a:lnTo>
                <a:lnTo>
                  <a:pt x="16936" y="16916"/>
                </a:lnTo>
                <a:lnTo>
                  <a:pt x="35344" y="4534"/>
                </a:lnTo>
                <a:lnTo>
                  <a:pt x="5792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4495621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663713" y="2894245"/>
            <a:ext cx="230489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804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24498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24498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08215" y="2550059"/>
            <a:ext cx="0" cy="230278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804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985267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23140" y="0"/>
                </a:moveTo>
                <a:lnTo>
                  <a:pt x="11570" y="40531"/>
                </a:lnTo>
                <a:lnTo>
                  <a:pt x="0" y="0"/>
                </a:lnTo>
                <a:lnTo>
                  <a:pt x="11570" y="11570"/>
                </a:lnTo>
                <a:lnTo>
                  <a:pt x="23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985267" y="2710697"/>
            <a:ext cx="46602" cy="80534"/>
          </a:xfrm>
          <a:custGeom>
            <a:avLst/>
            <a:gdLst/>
            <a:ahLst/>
            <a:cxnLst/>
            <a:rect l="l" t="t" r="r" b="b"/>
            <a:pathLst>
              <a:path w="23494" h="40640">
                <a:moveTo>
                  <a:pt x="11570" y="11570"/>
                </a:moveTo>
                <a:lnTo>
                  <a:pt x="0" y="0"/>
                </a:lnTo>
                <a:lnTo>
                  <a:pt x="11570" y="40531"/>
                </a:lnTo>
                <a:lnTo>
                  <a:pt x="2314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22131" y="2808239"/>
            <a:ext cx="172552" cy="172394"/>
          </a:xfrm>
          <a:custGeom>
            <a:avLst/>
            <a:gdLst/>
            <a:ahLst/>
            <a:cxnLst/>
            <a:rect l="l" t="t" r="r" b="b"/>
            <a:pathLst>
              <a:path w="86994" h="86994">
                <a:moveTo>
                  <a:pt x="86843" y="43401"/>
                </a:moveTo>
                <a:lnTo>
                  <a:pt x="83427" y="60304"/>
                </a:lnTo>
                <a:lnTo>
                  <a:pt x="74114" y="74114"/>
                </a:lnTo>
                <a:lnTo>
                  <a:pt x="60304" y="83427"/>
                </a:lnTo>
                <a:lnTo>
                  <a:pt x="43401" y="86843"/>
                </a:lnTo>
                <a:lnTo>
                  <a:pt x="26504" y="83427"/>
                </a:lnTo>
                <a:lnTo>
                  <a:pt x="12708" y="74114"/>
                </a:lnTo>
                <a:lnTo>
                  <a:pt x="3409" y="60304"/>
                </a:lnTo>
                <a:lnTo>
                  <a:pt x="0" y="43401"/>
                </a:lnTo>
                <a:lnTo>
                  <a:pt x="3409" y="26508"/>
                </a:lnTo>
                <a:lnTo>
                  <a:pt x="12708" y="12712"/>
                </a:lnTo>
                <a:lnTo>
                  <a:pt x="26504" y="3410"/>
                </a:lnTo>
                <a:lnTo>
                  <a:pt x="43401" y="0"/>
                </a:lnTo>
                <a:lnTo>
                  <a:pt x="60304" y="3410"/>
                </a:lnTo>
                <a:lnTo>
                  <a:pt x="74114" y="12712"/>
                </a:lnTo>
                <a:lnTo>
                  <a:pt x="83427" y="26508"/>
                </a:lnTo>
                <a:lnTo>
                  <a:pt x="86843" y="43401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22131" y="2894245"/>
            <a:ext cx="172552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43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008215" y="2808239"/>
            <a:ext cx="0" cy="172394"/>
          </a:xfrm>
          <a:custGeom>
            <a:avLst/>
            <a:gdLst/>
            <a:ahLst/>
            <a:cxnLst/>
            <a:rect l="l" t="t" r="r" b="b"/>
            <a:pathLst>
              <a:path h="86994">
                <a:moveTo>
                  <a:pt x="0" y="0"/>
                </a:moveTo>
                <a:lnTo>
                  <a:pt x="0" y="86843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94382" y="2894245"/>
            <a:ext cx="115872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7882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40280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56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40280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6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56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63712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11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40280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21" y="11570"/>
                </a:lnTo>
                <a:lnTo>
                  <a:pt x="0" y="23140"/>
                </a:lnTo>
                <a:lnTo>
                  <a:pt x="1156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40280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60" y="11570"/>
                </a:moveTo>
                <a:lnTo>
                  <a:pt x="0" y="23140"/>
                </a:lnTo>
                <a:lnTo>
                  <a:pt x="40521" y="11570"/>
                </a:lnTo>
                <a:lnTo>
                  <a:pt x="0" y="0"/>
                </a:lnTo>
                <a:lnTo>
                  <a:pt x="1156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37912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882" y="0"/>
                </a:moveTo>
                <a:lnTo>
                  <a:pt x="80464" y="4534"/>
                </a:lnTo>
                <a:lnTo>
                  <a:pt x="98871" y="16916"/>
                </a:lnTo>
                <a:lnTo>
                  <a:pt x="111265" y="35310"/>
                </a:lnTo>
                <a:lnTo>
                  <a:pt x="115804" y="57882"/>
                </a:lnTo>
                <a:lnTo>
                  <a:pt x="115804" y="810552"/>
                </a:lnTo>
                <a:lnTo>
                  <a:pt x="111265" y="833124"/>
                </a:lnTo>
                <a:lnTo>
                  <a:pt x="98871" y="851518"/>
                </a:lnTo>
                <a:lnTo>
                  <a:pt x="80464" y="863899"/>
                </a:lnTo>
                <a:lnTo>
                  <a:pt x="57882" y="868434"/>
                </a:lnTo>
                <a:lnTo>
                  <a:pt x="35305" y="863899"/>
                </a:lnTo>
                <a:lnTo>
                  <a:pt x="16912" y="851518"/>
                </a:lnTo>
                <a:lnTo>
                  <a:pt x="4533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3" y="35310"/>
                </a:lnTo>
                <a:lnTo>
                  <a:pt x="16912" y="16916"/>
                </a:lnTo>
                <a:lnTo>
                  <a:pt x="35305" y="4534"/>
                </a:lnTo>
                <a:lnTo>
                  <a:pt x="5788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299455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467607" y="2894245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497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944154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944154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67607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497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944154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44154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12110" y="2550058"/>
            <a:ext cx="0" cy="344788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173686"/>
                </a:moveTo>
                <a:lnTo>
                  <a:pt x="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41723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912" y="868434"/>
                </a:moveTo>
                <a:lnTo>
                  <a:pt x="35335" y="863899"/>
                </a:lnTo>
                <a:lnTo>
                  <a:pt x="16931" y="851518"/>
                </a:lnTo>
                <a:lnTo>
                  <a:pt x="4539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9" y="35310"/>
                </a:lnTo>
                <a:lnTo>
                  <a:pt x="16931" y="16916"/>
                </a:lnTo>
                <a:lnTo>
                  <a:pt x="35335" y="4534"/>
                </a:lnTo>
                <a:lnTo>
                  <a:pt x="57912" y="0"/>
                </a:lnTo>
                <a:lnTo>
                  <a:pt x="80488" y="4534"/>
                </a:lnTo>
                <a:lnTo>
                  <a:pt x="98882" y="16916"/>
                </a:lnTo>
                <a:lnTo>
                  <a:pt x="111261" y="35310"/>
                </a:lnTo>
                <a:lnTo>
                  <a:pt x="115794" y="57882"/>
                </a:lnTo>
                <a:lnTo>
                  <a:pt x="115794" y="810552"/>
                </a:lnTo>
                <a:lnTo>
                  <a:pt x="111261" y="833124"/>
                </a:lnTo>
                <a:lnTo>
                  <a:pt x="98882" y="851518"/>
                </a:lnTo>
                <a:lnTo>
                  <a:pt x="80488" y="863899"/>
                </a:lnTo>
                <a:lnTo>
                  <a:pt x="57912" y="868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41723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5" h="868680">
                <a:moveTo>
                  <a:pt x="57912" y="0"/>
                </a:moveTo>
                <a:lnTo>
                  <a:pt x="80488" y="4534"/>
                </a:lnTo>
                <a:lnTo>
                  <a:pt x="98882" y="16916"/>
                </a:lnTo>
                <a:lnTo>
                  <a:pt x="111261" y="35310"/>
                </a:lnTo>
                <a:lnTo>
                  <a:pt x="115794" y="57882"/>
                </a:lnTo>
                <a:lnTo>
                  <a:pt x="115794" y="810552"/>
                </a:lnTo>
                <a:lnTo>
                  <a:pt x="111261" y="833124"/>
                </a:lnTo>
                <a:lnTo>
                  <a:pt x="98882" y="851518"/>
                </a:lnTo>
                <a:lnTo>
                  <a:pt x="80488" y="863899"/>
                </a:lnTo>
                <a:lnTo>
                  <a:pt x="57912" y="868434"/>
                </a:lnTo>
                <a:lnTo>
                  <a:pt x="35335" y="863899"/>
                </a:lnTo>
                <a:lnTo>
                  <a:pt x="16931" y="851518"/>
                </a:lnTo>
                <a:lnTo>
                  <a:pt x="4539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9" y="35310"/>
                </a:lnTo>
                <a:lnTo>
                  <a:pt x="16931" y="16916"/>
                </a:lnTo>
                <a:lnTo>
                  <a:pt x="35335" y="4534"/>
                </a:lnTo>
                <a:lnTo>
                  <a:pt x="5791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6103288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1398" y="2894245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11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47967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47967" y="2871317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271398" y="3754712"/>
            <a:ext cx="546625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011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747967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0" y="0"/>
                </a:moveTo>
                <a:lnTo>
                  <a:pt x="40531" y="11570"/>
                </a:lnTo>
                <a:lnTo>
                  <a:pt x="0" y="23140"/>
                </a:lnTo>
                <a:lnTo>
                  <a:pt x="11570" y="11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747967" y="3731785"/>
            <a:ext cx="80608" cy="46559"/>
          </a:xfrm>
          <a:custGeom>
            <a:avLst/>
            <a:gdLst/>
            <a:ahLst/>
            <a:cxnLst/>
            <a:rect l="l" t="t" r="r" b="b"/>
            <a:pathLst>
              <a:path w="40639" h="23494">
                <a:moveTo>
                  <a:pt x="11570" y="11570"/>
                </a:moveTo>
                <a:lnTo>
                  <a:pt x="0" y="23140"/>
                </a:lnTo>
                <a:lnTo>
                  <a:pt x="40531" y="11570"/>
                </a:lnTo>
                <a:lnTo>
                  <a:pt x="0" y="0"/>
                </a:lnTo>
                <a:lnTo>
                  <a:pt x="11570" y="115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615901" y="2550058"/>
            <a:ext cx="0" cy="344788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173686"/>
                </a:moveTo>
                <a:lnTo>
                  <a:pt x="0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45598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4" h="868680">
                <a:moveTo>
                  <a:pt x="57882" y="868434"/>
                </a:moveTo>
                <a:lnTo>
                  <a:pt x="35305" y="863899"/>
                </a:lnTo>
                <a:lnTo>
                  <a:pt x="16912" y="851518"/>
                </a:lnTo>
                <a:lnTo>
                  <a:pt x="4533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3" y="35310"/>
                </a:lnTo>
                <a:lnTo>
                  <a:pt x="16912" y="16916"/>
                </a:lnTo>
                <a:lnTo>
                  <a:pt x="35305" y="4534"/>
                </a:lnTo>
                <a:lnTo>
                  <a:pt x="57882" y="0"/>
                </a:lnTo>
                <a:lnTo>
                  <a:pt x="80458" y="4534"/>
                </a:lnTo>
                <a:lnTo>
                  <a:pt x="98851" y="16916"/>
                </a:lnTo>
                <a:lnTo>
                  <a:pt x="111230" y="35310"/>
                </a:lnTo>
                <a:lnTo>
                  <a:pt x="115764" y="57882"/>
                </a:lnTo>
                <a:lnTo>
                  <a:pt x="115764" y="810552"/>
                </a:lnTo>
                <a:lnTo>
                  <a:pt x="111230" y="833124"/>
                </a:lnTo>
                <a:lnTo>
                  <a:pt x="98851" y="851518"/>
                </a:lnTo>
                <a:lnTo>
                  <a:pt x="80458" y="863899"/>
                </a:lnTo>
                <a:lnTo>
                  <a:pt x="57882" y="8684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45598" y="2377964"/>
            <a:ext cx="230489" cy="1721421"/>
          </a:xfrm>
          <a:custGeom>
            <a:avLst/>
            <a:gdLst/>
            <a:ahLst/>
            <a:cxnLst/>
            <a:rect l="l" t="t" r="r" b="b"/>
            <a:pathLst>
              <a:path w="116204" h="868680">
                <a:moveTo>
                  <a:pt x="57882" y="0"/>
                </a:moveTo>
                <a:lnTo>
                  <a:pt x="80458" y="4534"/>
                </a:lnTo>
                <a:lnTo>
                  <a:pt x="98851" y="16916"/>
                </a:lnTo>
                <a:lnTo>
                  <a:pt x="111230" y="35310"/>
                </a:lnTo>
                <a:lnTo>
                  <a:pt x="115764" y="57882"/>
                </a:lnTo>
                <a:lnTo>
                  <a:pt x="115764" y="810552"/>
                </a:lnTo>
                <a:lnTo>
                  <a:pt x="111230" y="833124"/>
                </a:lnTo>
                <a:lnTo>
                  <a:pt x="98851" y="851518"/>
                </a:lnTo>
                <a:lnTo>
                  <a:pt x="80458" y="863899"/>
                </a:lnTo>
                <a:lnTo>
                  <a:pt x="57882" y="868434"/>
                </a:lnTo>
                <a:lnTo>
                  <a:pt x="35305" y="863899"/>
                </a:lnTo>
                <a:lnTo>
                  <a:pt x="16912" y="851518"/>
                </a:lnTo>
                <a:lnTo>
                  <a:pt x="4533" y="833124"/>
                </a:lnTo>
                <a:lnTo>
                  <a:pt x="0" y="810552"/>
                </a:lnTo>
                <a:lnTo>
                  <a:pt x="0" y="57882"/>
                </a:lnTo>
                <a:lnTo>
                  <a:pt x="4533" y="35310"/>
                </a:lnTo>
                <a:lnTo>
                  <a:pt x="16912" y="16916"/>
                </a:lnTo>
                <a:lnTo>
                  <a:pt x="35305" y="4534"/>
                </a:lnTo>
                <a:lnTo>
                  <a:pt x="57882" y="0"/>
                </a:lnTo>
                <a:close/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6907122" y="3094476"/>
            <a:ext cx="10705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600" i="1" dirty="0">
                <a:latin typeface="Times New Roman"/>
                <a:cs typeface="Times New Roman"/>
              </a:rPr>
              <a:t>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075212" y="2550058"/>
            <a:ext cx="345104" cy="344788"/>
          </a:xfrm>
          <a:custGeom>
            <a:avLst/>
            <a:gdLst/>
            <a:ahLst/>
            <a:cxnLst/>
            <a:rect l="l" t="t" r="r" b="b"/>
            <a:pathLst>
              <a:path w="173989" h="173990">
                <a:moveTo>
                  <a:pt x="0" y="173686"/>
                </a:moveTo>
                <a:lnTo>
                  <a:pt x="173686" y="173686"/>
                </a:lnTo>
                <a:lnTo>
                  <a:pt x="173686" y="0"/>
                </a:lnTo>
              </a:path>
            </a:pathLst>
          </a:custGeom>
          <a:ln w="5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39857" y="2377965"/>
            <a:ext cx="0" cy="2066206"/>
          </a:xfrm>
          <a:custGeom>
            <a:avLst/>
            <a:gdLst/>
            <a:ahLst/>
            <a:cxnLst/>
            <a:rect l="l" t="t" r="r" b="b"/>
            <a:pathLst>
              <a:path h="1042669">
                <a:moveTo>
                  <a:pt x="0" y="0"/>
                </a:moveTo>
                <a:lnTo>
                  <a:pt x="0" y="1042111"/>
                </a:lnTo>
              </a:path>
            </a:pathLst>
          </a:custGeom>
          <a:ln w="57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1913" y="5148154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51913" y="5521380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74863" y="5882277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74863" y="6183023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799279" y="3381298"/>
            <a:ext cx="7199326" cy="303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7006">
              <a:lnSpc>
                <a:spcPts val="1854"/>
              </a:lnSpc>
            </a:pPr>
            <a:r>
              <a:rPr sz="1600" dirty="0">
                <a:latin typeface="Times New Roman"/>
                <a:cs typeface="Times New Roman"/>
              </a:rPr>
              <a:t>inner</a:t>
            </a:r>
          </a:p>
          <a:p>
            <a:pPr marL="833426">
              <a:lnSpc>
                <a:spcPts val="1854"/>
              </a:lnSpc>
            </a:pPr>
            <a:r>
              <a:rPr sz="1600" i="1" dirty="0">
                <a:latin typeface="Times New Roman"/>
                <a:cs typeface="Times New Roman"/>
              </a:rPr>
              <a:t>c  </a:t>
            </a:r>
            <a:r>
              <a:rPr sz="1600" i="1" spc="109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0</a:t>
            </a:r>
          </a:p>
          <a:p>
            <a:pPr>
              <a:spcBef>
                <a:spcPts val="99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982062">
              <a:spcBef>
                <a:spcPts val="10"/>
              </a:spcBef>
            </a:pPr>
            <a:r>
              <a:rPr sz="1600" dirty="0">
                <a:latin typeface="Times New Roman"/>
                <a:cs typeface="Times New Roman"/>
              </a:rPr>
              <a:t>absorbing</a:t>
            </a:r>
            <a:r>
              <a:rPr sz="1600" spc="357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squeezing</a:t>
            </a: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25179">
              <a:spcBef>
                <a:spcPts val="922"/>
              </a:spcBef>
            </a:pPr>
            <a:r>
              <a:rPr sz="2100" spc="50" dirty="0">
                <a:latin typeface="Calibri"/>
                <a:cs typeface="Calibri"/>
              </a:rPr>
              <a:t>Generalizes </a:t>
            </a:r>
            <a:r>
              <a:rPr sz="2100" spc="69" dirty="0">
                <a:latin typeface="Calibri"/>
                <a:cs typeface="Calibri"/>
              </a:rPr>
              <a:t>hash function: </a:t>
            </a:r>
            <a:r>
              <a:rPr sz="2100" i="1" spc="-10" dirty="0">
                <a:latin typeface="Cambria"/>
                <a:cs typeface="Cambria"/>
              </a:rPr>
              <a:t>extendable </a:t>
            </a:r>
            <a:r>
              <a:rPr sz="2100" i="1" spc="10" dirty="0">
                <a:latin typeface="Cambria"/>
                <a:cs typeface="Cambria"/>
              </a:rPr>
              <a:t>output </a:t>
            </a:r>
            <a:r>
              <a:rPr sz="2100" i="1" dirty="0">
                <a:latin typeface="Cambria"/>
                <a:cs typeface="Cambria"/>
              </a:rPr>
              <a:t>function </a:t>
            </a:r>
            <a:r>
              <a:rPr sz="2100" i="1" spc="109" dirty="0">
                <a:latin typeface="Cambria"/>
                <a:cs typeface="Cambria"/>
              </a:rPr>
              <a:t> </a:t>
            </a:r>
            <a:r>
              <a:rPr sz="2100" spc="20" dirty="0">
                <a:latin typeface="Calibri"/>
                <a:cs typeface="Calibri"/>
              </a:rPr>
              <a:t>(XOF)</a:t>
            </a:r>
            <a:endParaRPr sz="2100" dirty="0">
              <a:latin typeface="Calibri"/>
              <a:cs typeface="Calibri"/>
            </a:endParaRPr>
          </a:p>
          <a:p>
            <a:pPr marL="25179">
              <a:spcBef>
                <a:spcPts val="317"/>
              </a:spcBef>
            </a:pPr>
            <a:r>
              <a:rPr sz="2100" spc="89" dirty="0">
                <a:latin typeface="Calibri"/>
                <a:cs typeface="Calibri"/>
              </a:rPr>
              <a:t>Calls </a:t>
            </a:r>
            <a:r>
              <a:rPr sz="2100" spc="40" dirty="0">
                <a:latin typeface="Calibri"/>
                <a:cs typeface="Calibri"/>
              </a:rPr>
              <a:t>a </a:t>
            </a:r>
            <a:r>
              <a:rPr sz="2100" i="1" spc="30" dirty="0">
                <a:latin typeface="Cambria"/>
                <a:cs typeface="Cambria"/>
              </a:rPr>
              <a:t>b</a:t>
            </a:r>
            <a:r>
              <a:rPr sz="2100" spc="30" dirty="0">
                <a:latin typeface="Calibri"/>
                <a:cs typeface="Calibri"/>
              </a:rPr>
              <a:t>-bit </a:t>
            </a:r>
            <a:r>
              <a:rPr sz="2100" spc="69" dirty="0">
                <a:solidFill>
                  <a:srgbClr val="009900"/>
                </a:solidFill>
                <a:latin typeface="Calibri"/>
                <a:cs typeface="Calibri"/>
              </a:rPr>
              <a:t>permutation </a:t>
            </a:r>
            <a:r>
              <a:rPr sz="2100" i="1" spc="20" dirty="0">
                <a:latin typeface="Cambria"/>
                <a:cs typeface="Cambria"/>
              </a:rPr>
              <a:t>f</a:t>
            </a:r>
            <a:r>
              <a:rPr sz="2100" spc="20" dirty="0">
                <a:latin typeface="Calibri"/>
                <a:cs typeface="Calibri"/>
              </a:rPr>
              <a:t>, </a:t>
            </a:r>
            <a:r>
              <a:rPr sz="2100" spc="99" dirty="0">
                <a:latin typeface="Calibri"/>
                <a:cs typeface="Calibri"/>
              </a:rPr>
              <a:t>with </a:t>
            </a:r>
            <a:r>
              <a:rPr sz="2100" i="1" spc="-10" dirty="0">
                <a:latin typeface="Cambria"/>
                <a:cs typeface="Cambria"/>
              </a:rPr>
              <a:t>b </a:t>
            </a:r>
            <a:r>
              <a:rPr sz="2200" spc="10" dirty="0">
                <a:latin typeface="Lucida Sans Unicode"/>
                <a:cs typeface="Lucida Sans Unicode"/>
              </a:rPr>
              <a:t>= </a:t>
            </a:r>
            <a:r>
              <a:rPr sz="2100" i="1" spc="-50" dirty="0">
                <a:latin typeface="Cambria"/>
                <a:cs typeface="Cambria"/>
              </a:rPr>
              <a:t>r </a:t>
            </a:r>
            <a:r>
              <a:rPr sz="2200" spc="10" dirty="0">
                <a:latin typeface="Lucida Sans Unicode"/>
                <a:cs typeface="Lucida Sans Unicode"/>
              </a:rPr>
              <a:t>+</a:t>
            </a:r>
            <a:r>
              <a:rPr sz="2200" spc="79" dirty="0">
                <a:latin typeface="Lucida Sans Unicode"/>
                <a:cs typeface="Lucida Sans Unicode"/>
              </a:rPr>
              <a:t> </a:t>
            </a:r>
            <a:r>
              <a:rPr sz="2100" i="1" spc="10" dirty="0">
                <a:latin typeface="Cambria"/>
                <a:cs typeface="Cambria"/>
              </a:rPr>
              <a:t>c</a:t>
            </a:r>
            <a:endParaRPr sz="2100" dirty="0">
              <a:latin typeface="Cambria"/>
              <a:cs typeface="Cambria"/>
            </a:endParaRPr>
          </a:p>
          <a:p>
            <a:pPr marL="574082">
              <a:lnSpc>
                <a:spcPts val="2379"/>
              </a:lnSpc>
              <a:spcBef>
                <a:spcPts val="327"/>
              </a:spcBef>
            </a:pPr>
            <a:r>
              <a:rPr sz="2000" i="1" spc="-40" dirty="0">
                <a:latin typeface="Cambria"/>
                <a:cs typeface="Cambria"/>
              </a:rPr>
              <a:t>r </a:t>
            </a:r>
            <a:r>
              <a:rPr sz="2000" spc="59" dirty="0">
                <a:latin typeface="Calibri"/>
                <a:cs typeface="Calibri"/>
              </a:rPr>
              <a:t>bits </a:t>
            </a:r>
            <a:r>
              <a:rPr sz="2000" spc="40" dirty="0">
                <a:latin typeface="Calibri"/>
                <a:cs typeface="Calibri"/>
              </a:rPr>
              <a:t>of</a:t>
            </a:r>
            <a:r>
              <a:rPr sz="2000" spc="159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Cambria"/>
                <a:cs typeface="Cambria"/>
              </a:rPr>
              <a:t>rate</a:t>
            </a:r>
            <a:endParaRPr sz="2000" dirty="0">
              <a:latin typeface="Cambria"/>
              <a:cs typeface="Cambria"/>
            </a:endParaRPr>
          </a:p>
          <a:p>
            <a:pPr marL="574082">
              <a:lnSpc>
                <a:spcPts val="2379"/>
              </a:lnSpc>
            </a:pPr>
            <a:r>
              <a:rPr sz="2000" i="1" spc="20" dirty="0">
                <a:latin typeface="Cambria"/>
                <a:cs typeface="Cambria"/>
              </a:rPr>
              <a:t>c </a:t>
            </a:r>
            <a:r>
              <a:rPr sz="2000" spc="59" dirty="0">
                <a:latin typeface="Calibri"/>
                <a:cs typeface="Calibri"/>
              </a:rPr>
              <a:t>bits </a:t>
            </a:r>
            <a:r>
              <a:rPr sz="2000" spc="40" dirty="0">
                <a:latin typeface="Calibri"/>
                <a:cs typeface="Calibri"/>
              </a:rPr>
              <a:t>of </a:t>
            </a:r>
            <a:r>
              <a:rPr sz="2000" i="1" spc="-10" dirty="0">
                <a:latin typeface="Cambria"/>
                <a:cs typeface="Cambria"/>
              </a:rPr>
              <a:t>capacity </a:t>
            </a:r>
            <a:r>
              <a:rPr sz="2000" spc="59" dirty="0">
                <a:latin typeface="Calibri"/>
                <a:cs typeface="Calibri"/>
              </a:rPr>
              <a:t>(security</a:t>
            </a:r>
            <a:r>
              <a:rPr sz="2000" spc="357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parameter)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0084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278" dirty="0"/>
              <a:t>How </a:t>
            </a:r>
            <a:r>
              <a:rPr spc="109" dirty="0"/>
              <a:t>to </a:t>
            </a:r>
            <a:r>
              <a:rPr spc="129" dirty="0"/>
              <a:t>build </a:t>
            </a:r>
            <a:r>
              <a:rPr spc="109" dirty="0"/>
              <a:t>a </a:t>
            </a:r>
            <a:r>
              <a:rPr spc="129" dirty="0"/>
              <a:t>strong</a:t>
            </a:r>
            <a:r>
              <a:rPr spc="-79" dirty="0"/>
              <a:t> </a:t>
            </a:r>
            <a:r>
              <a:rPr spc="139" dirty="0"/>
              <a:t>permutation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2465105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863" y="2828013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863" y="3128759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1913" y="354325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863" y="3906166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4863" y="4206912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4507908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9279" y="2323416"/>
            <a:ext cx="6408357" cy="2389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9" dirty="0">
                <a:latin typeface="Calibri"/>
                <a:cs typeface="Calibri"/>
              </a:rPr>
              <a:t>Like </a:t>
            </a:r>
            <a:r>
              <a:rPr sz="2100" spc="40" dirty="0">
                <a:latin typeface="Calibri"/>
                <a:cs typeface="Calibri"/>
              </a:rPr>
              <a:t>a </a:t>
            </a:r>
            <a:r>
              <a:rPr sz="2100" spc="69" dirty="0">
                <a:latin typeface="Calibri"/>
                <a:cs typeface="Calibri"/>
              </a:rPr>
              <a:t>block</a:t>
            </a:r>
            <a:r>
              <a:rPr sz="2100" spc="149" dirty="0">
                <a:latin typeface="Calibri"/>
                <a:cs typeface="Calibri"/>
              </a:rPr>
              <a:t> </a:t>
            </a:r>
            <a:r>
              <a:rPr sz="2100" spc="59" dirty="0">
                <a:latin typeface="Calibri"/>
                <a:cs typeface="Calibri"/>
              </a:rPr>
              <a:t>cipher</a:t>
            </a:r>
            <a:endParaRPr sz="210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40" dirty="0">
                <a:latin typeface="Calibri"/>
                <a:cs typeface="Calibri"/>
              </a:rPr>
              <a:t>Sequence of </a:t>
            </a:r>
            <a:r>
              <a:rPr sz="2000" spc="59" dirty="0">
                <a:latin typeface="Calibri"/>
                <a:cs typeface="Calibri"/>
              </a:rPr>
              <a:t>identical</a:t>
            </a:r>
            <a:r>
              <a:rPr sz="2000" spc="99" dirty="0">
                <a:latin typeface="Calibri"/>
                <a:cs typeface="Calibri"/>
              </a:rPr>
              <a:t> </a:t>
            </a:r>
            <a:r>
              <a:rPr sz="2000" spc="59" dirty="0">
                <a:latin typeface="Calibri"/>
                <a:cs typeface="Calibri"/>
              </a:rPr>
              <a:t>rounds</a:t>
            </a:r>
            <a:endParaRPr sz="200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</a:pPr>
            <a:r>
              <a:rPr sz="2000" spc="69" dirty="0">
                <a:latin typeface="Calibri"/>
                <a:cs typeface="Calibri"/>
              </a:rPr>
              <a:t>Round consists </a:t>
            </a:r>
            <a:r>
              <a:rPr sz="2000" spc="40" dirty="0">
                <a:latin typeface="Calibri"/>
                <a:cs typeface="Calibri"/>
              </a:rPr>
              <a:t>of sequence of </a:t>
            </a:r>
            <a:r>
              <a:rPr sz="2000" spc="69" dirty="0">
                <a:latin typeface="Calibri"/>
                <a:cs typeface="Calibri"/>
              </a:rPr>
              <a:t>simple </a:t>
            </a:r>
            <a:r>
              <a:rPr sz="2000" spc="40" dirty="0">
                <a:latin typeface="Calibri"/>
                <a:cs typeface="Calibri"/>
              </a:rPr>
              <a:t>step</a:t>
            </a:r>
            <a:r>
              <a:rPr sz="2000" spc="218" dirty="0">
                <a:latin typeface="Calibri"/>
                <a:cs typeface="Calibri"/>
              </a:rPr>
              <a:t> </a:t>
            </a:r>
            <a:r>
              <a:rPr sz="2000" spc="79" dirty="0">
                <a:latin typeface="Calibri"/>
                <a:cs typeface="Calibri"/>
              </a:rPr>
              <a:t>mappings</a:t>
            </a:r>
            <a:endParaRPr sz="200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30" dirty="0">
                <a:latin typeface="Calibri"/>
                <a:cs typeface="Calibri"/>
              </a:rPr>
              <a:t>…but </a:t>
            </a:r>
            <a:r>
              <a:rPr sz="2100" spc="69" dirty="0">
                <a:latin typeface="Calibri"/>
                <a:cs typeface="Calibri"/>
              </a:rPr>
              <a:t>not</a:t>
            </a:r>
            <a:r>
              <a:rPr sz="2100" spc="40" dirty="0">
                <a:latin typeface="Calibri"/>
                <a:cs typeface="Calibri"/>
              </a:rPr>
              <a:t> quite</a:t>
            </a:r>
            <a:endParaRPr sz="210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119" dirty="0">
                <a:latin typeface="Calibri"/>
                <a:cs typeface="Calibri"/>
              </a:rPr>
              <a:t>No </a:t>
            </a:r>
            <a:r>
              <a:rPr sz="2000" spc="40" dirty="0">
                <a:latin typeface="Calibri"/>
                <a:cs typeface="Calibri"/>
              </a:rPr>
              <a:t>key</a:t>
            </a:r>
            <a:r>
              <a:rPr sz="2000" spc="-69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schedule</a:t>
            </a:r>
            <a:endParaRPr sz="2000">
              <a:latin typeface="Calibri"/>
              <a:cs typeface="Calibri"/>
            </a:endParaRPr>
          </a:p>
          <a:p>
            <a:pPr marL="574082" marR="1218665">
              <a:lnSpc>
                <a:spcPts val="2359"/>
              </a:lnSpc>
              <a:spcBef>
                <a:spcPts val="89"/>
              </a:spcBef>
            </a:pPr>
            <a:r>
              <a:rPr sz="2000" spc="69" dirty="0">
                <a:latin typeface="Calibri"/>
                <a:cs typeface="Calibri"/>
              </a:rPr>
              <a:t>Round constants </a:t>
            </a:r>
            <a:r>
              <a:rPr sz="2000" spc="50" dirty="0">
                <a:latin typeface="Calibri"/>
                <a:cs typeface="Calibri"/>
              </a:rPr>
              <a:t>instead </a:t>
            </a:r>
            <a:r>
              <a:rPr sz="2000" spc="40" dirty="0">
                <a:latin typeface="Calibri"/>
                <a:cs typeface="Calibri"/>
              </a:rPr>
              <a:t>of </a:t>
            </a:r>
            <a:r>
              <a:rPr sz="2000" spc="59" dirty="0">
                <a:latin typeface="Calibri"/>
                <a:cs typeface="Calibri"/>
              </a:rPr>
              <a:t>round </a:t>
            </a:r>
            <a:r>
              <a:rPr sz="2000" spc="50" dirty="0">
                <a:latin typeface="Calibri"/>
                <a:cs typeface="Calibri"/>
              </a:rPr>
              <a:t>keys  Inverse </a:t>
            </a:r>
            <a:r>
              <a:rPr sz="2000" spc="69" dirty="0">
                <a:latin typeface="Calibri"/>
                <a:cs typeface="Calibri"/>
              </a:rPr>
              <a:t>permutation </a:t>
            </a:r>
            <a:r>
              <a:rPr sz="2000" spc="20" dirty="0">
                <a:latin typeface="Calibri"/>
                <a:cs typeface="Calibri"/>
              </a:rPr>
              <a:t>need </a:t>
            </a:r>
            <a:r>
              <a:rPr sz="2000" spc="69" dirty="0">
                <a:latin typeface="Calibri"/>
                <a:cs typeface="Calibri"/>
              </a:rPr>
              <a:t>not </a:t>
            </a:r>
            <a:r>
              <a:rPr sz="2000" spc="10" dirty="0">
                <a:latin typeface="Calibri"/>
                <a:cs typeface="Calibri"/>
              </a:rPr>
              <a:t>be</a:t>
            </a:r>
            <a:r>
              <a:rPr sz="2000" spc="89" dirty="0">
                <a:latin typeface="Calibri"/>
                <a:cs typeface="Calibri"/>
              </a:rPr>
              <a:t> </a:t>
            </a:r>
            <a:r>
              <a:rPr sz="2000" spc="79" dirty="0">
                <a:latin typeface="Calibri"/>
                <a:cs typeface="Calibri"/>
              </a:rPr>
              <a:t>eﬃcient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9095474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-59" dirty="0">
                <a:latin typeface="Bookman Old Style"/>
                <a:cs typeface="Bookman Old Style"/>
              </a:rPr>
              <a:t>Keccak</a:t>
            </a:r>
            <a:r>
              <a:rPr sz="3000" spc="-59" dirty="0">
                <a:latin typeface="Lucida Sans Unicode"/>
                <a:cs typeface="Lucida Sans Unicode"/>
              </a:rPr>
              <a:t>[</a:t>
            </a:r>
            <a:r>
              <a:rPr i="1" spc="-59" dirty="0">
                <a:latin typeface="Cambria"/>
                <a:cs typeface="Cambria"/>
              </a:rPr>
              <a:t>r</a:t>
            </a:r>
            <a:r>
              <a:rPr spc="-59" dirty="0">
                <a:latin typeface="Bodoni MT"/>
                <a:cs typeface="Bodoni MT"/>
              </a:rPr>
              <a:t>,</a:t>
            </a:r>
            <a:r>
              <a:rPr spc="-387" dirty="0">
                <a:latin typeface="Bodoni MT"/>
                <a:cs typeface="Bodoni MT"/>
              </a:rPr>
              <a:t> </a:t>
            </a:r>
            <a:r>
              <a:rPr i="1" spc="-30" dirty="0">
                <a:latin typeface="Cambria"/>
                <a:cs typeface="Cambria"/>
              </a:rPr>
              <a:t>c</a:t>
            </a:r>
            <a:r>
              <a:rPr sz="3000" spc="-30" dirty="0">
                <a:latin typeface="Lucida Sans Unicode"/>
                <a:cs typeface="Lucida Sans Unicode"/>
              </a:rPr>
              <a:t>]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1913" y="179490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863" y="2157816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913" y="2873061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4863" y="3235969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863" y="3536966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913" y="3951215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4314121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4614868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9279" y="1653219"/>
            <a:ext cx="7229554" cy="3762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0" dirty="0">
                <a:latin typeface="Calibri"/>
                <a:cs typeface="Calibri"/>
              </a:rPr>
              <a:t>Sponge </a:t>
            </a:r>
            <a:r>
              <a:rPr sz="2100" spc="79" dirty="0">
                <a:latin typeface="Calibri"/>
                <a:cs typeface="Calibri"/>
              </a:rPr>
              <a:t>function using </a:t>
            </a:r>
            <a:r>
              <a:rPr sz="2100" spc="40" dirty="0">
                <a:latin typeface="Calibri"/>
                <a:cs typeface="Calibri"/>
              </a:rPr>
              <a:t>the </a:t>
            </a:r>
            <a:r>
              <a:rPr sz="2100" spc="69" dirty="0">
                <a:solidFill>
                  <a:srgbClr val="BC1919"/>
                </a:solidFill>
                <a:latin typeface="Calibri"/>
                <a:cs typeface="Calibri"/>
              </a:rPr>
              <a:t>permutation</a:t>
            </a:r>
            <a:r>
              <a:rPr sz="2100" spc="188" dirty="0">
                <a:solidFill>
                  <a:srgbClr val="BC1919"/>
                </a:solidFill>
                <a:latin typeface="Calibri"/>
                <a:cs typeface="Calibri"/>
              </a:rPr>
              <a:t> </a:t>
            </a:r>
            <a:r>
              <a:rPr sz="2100" spc="-69" dirty="0">
                <a:latin typeface="Bookman Old Style"/>
                <a:cs typeface="Bookman Old Style"/>
              </a:rPr>
              <a:t>Keccak</a:t>
            </a:r>
            <a:r>
              <a:rPr sz="2100" spc="-69" dirty="0">
                <a:latin typeface="Calibri"/>
                <a:cs typeface="Calibri"/>
              </a:rPr>
              <a:t>-</a:t>
            </a:r>
            <a:r>
              <a:rPr sz="2100" i="1" spc="-69" dirty="0">
                <a:latin typeface="Cambria"/>
                <a:cs typeface="Cambria"/>
              </a:rPr>
              <a:t>f</a:t>
            </a:r>
            <a:endParaRPr sz="2100" dirty="0">
              <a:latin typeface="Cambria"/>
              <a:cs typeface="Cambria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-20" dirty="0">
                <a:latin typeface="Calibri"/>
                <a:cs typeface="Calibri"/>
              </a:rPr>
              <a:t>7</a:t>
            </a:r>
            <a:r>
              <a:rPr sz="2000" spc="69" dirty="0">
                <a:latin typeface="Calibri"/>
                <a:cs typeface="Calibri"/>
              </a:rPr>
              <a:t> </a:t>
            </a:r>
            <a:r>
              <a:rPr sz="2000" spc="59" dirty="0">
                <a:latin typeface="Calibri"/>
                <a:cs typeface="Calibri"/>
              </a:rPr>
              <a:t>permutations:</a:t>
            </a:r>
            <a:r>
              <a:rPr sz="2000" spc="248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mbria"/>
                <a:cs typeface="Cambria"/>
              </a:rPr>
              <a:t>b</a:t>
            </a:r>
            <a:r>
              <a:rPr sz="2000" i="1" spc="119" dirty="0">
                <a:latin typeface="Cambria"/>
                <a:cs typeface="Cambria"/>
              </a:rPr>
              <a:t> </a:t>
            </a:r>
            <a:r>
              <a:rPr sz="2000" spc="-208" dirty="0">
                <a:latin typeface="Lucida Sans Unicode"/>
                <a:cs typeface="Lucida Sans Unicode"/>
              </a:rPr>
              <a:t>∈</a:t>
            </a:r>
            <a:r>
              <a:rPr sz="2000" spc="-40" dirty="0">
                <a:latin typeface="Lucida Sans Unicode"/>
                <a:cs typeface="Lucida Sans Unicode"/>
              </a:rPr>
              <a:t> </a:t>
            </a:r>
            <a:r>
              <a:rPr sz="2000" spc="89" dirty="0">
                <a:latin typeface="Lucida Sans Unicode"/>
                <a:cs typeface="Lucida Sans Unicode"/>
              </a:rPr>
              <a:t>{</a:t>
            </a:r>
            <a:r>
              <a:rPr sz="2000" spc="89" dirty="0">
                <a:latin typeface="Calibri"/>
                <a:cs typeface="Calibri"/>
              </a:rPr>
              <a:t>25</a:t>
            </a:r>
            <a:r>
              <a:rPr sz="2000" spc="89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-20" dirty="0">
                <a:latin typeface="Calibri"/>
                <a:cs typeface="Calibri"/>
              </a:rPr>
              <a:t>50</a:t>
            </a:r>
            <a:r>
              <a:rPr sz="2000" spc="-20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-69" dirty="0">
                <a:latin typeface="Calibri"/>
                <a:cs typeface="Calibri"/>
              </a:rPr>
              <a:t>100</a:t>
            </a:r>
            <a:r>
              <a:rPr sz="2000" spc="-69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-20" dirty="0">
                <a:latin typeface="Calibri"/>
                <a:cs typeface="Calibri"/>
              </a:rPr>
              <a:t>200</a:t>
            </a:r>
            <a:r>
              <a:rPr sz="2000" spc="-20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-20" dirty="0">
                <a:latin typeface="Calibri"/>
                <a:cs typeface="Calibri"/>
              </a:rPr>
              <a:t>400</a:t>
            </a:r>
            <a:r>
              <a:rPr sz="2000" spc="-20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-20" dirty="0">
                <a:latin typeface="Calibri"/>
                <a:cs typeface="Calibri"/>
              </a:rPr>
              <a:t>800</a:t>
            </a:r>
            <a:r>
              <a:rPr sz="2000" spc="-20" dirty="0">
                <a:latin typeface="Century"/>
                <a:cs typeface="Century"/>
              </a:rPr>
              <a:t>,</a:t>
            </a:r>
            <a:r>
              <a:rPr sz="2000" spc="-238" dirty="0">
                <a:latin typeface="Century"/>
                <a:cs typeface="Century"/>
              </a:rPr>
              <a:t> </a:t>
            </a:r>
            <a:r>
              <a:rPr sz="2000" spc="20" dirty="0">
                <a:latin typeface="Calibri"/>
                <a:cs typeface="Calibri"/>
              </a:rPr>
              <a:t>1600</a:t>
            </a:r>
            <a:r>
              <a:rPr sz="2000" spc="20" dirty="0">
                <a:latin typeface="Lucida Sans Unicode"/>
                <a:cs typeface="Lucida Sans Unicode"/>
              </a:rPr>
              <a:t>}</a:t>
            </a:r>
            <a:endParaRPr sz="2000" dirty="0">
              <a:latin typeface="Lucida Sans Unicode"/>
              <a:cs typeface="Lucida Sans Unicode"/>
            </a:endParaRPr>
          </a:p>
          <a:p>
            <a:pPr marL="574082">
              <a:lnSpc>
                <a:spcPts val="2379"/>
              </a:lnSpc>
            </a:pPr>
            <a:r>
              <a:rPr sz="2000" spc="-59" dirty="0">
                <a:solidFill>
                  <a:srgbClr val="000099"/>
                </a:solidFill>
                <a:latin typeface="Calibri"/>
                <a:cs typeface="Calibri"/>
              </a:rPr>
              <a:t>… </a:t>
            </a:r>
            <a:r>
              <a:rPr sz="2000" spc="69" dirty="0">
                <a:solidFill>
                  <a:srgbClr val="000099"/>
                </a:solidFill>
                <a:latin typeface="Calibri"/>
                <a:cs typeface="Calibri"/>
              </a:rPr>
              <a:t>from </a:t>
            </a:r>
            <a:r>
              <a:rPr sz="2000" spc="50" dirty="0">
                <a:solidFill>
                  <a:srgbClr val="000099"/>
                </a:solidFill>
                <a:latin typeface="Calibri"/>
                <a:cs typeface="Calibri"/>
              </a:rPr>
              <a:t>toy </a:t>
            </a:r>
            <a:r>
              <a:rPr sz="2000" spc="30" dirty="0">
                <a:solidFill>
                  <a:srgbClr val="000099"/>
                </a:solidFill>
                <a:latin typeface="Calibri"/>
                <a:cs typeface="Calibri"/>
              </a:rPr>
              <a:t>over </a:t>
            </a:r>
            <a:r>
              <a:rPr sz="2000" spc="79" dirty="0">
                <a:solidFill>
                  <a:srgbClr val="000099"/>
                </a:solidFill>
                <a:latin typeface="Calibri"/>
                <a:cs typeface="Calibri"/>
              </a:rPr>
              <a:t>lightweight </a:t>
            </a:r>
            <a:r>
              <a:rPr sz="2000" spc="50" dirty="0">
                <a:solidFill>
                  <a:srgbClr val="000099"/>
                </a:solidFill>
                <a:latin typeface="Calibri"/>
                <a:cs typeface="Calibri"/>
              </a:rPr>
              <a:t>to </a:t>
            </a:r>
            <a:r>
              <a:rPr sz="2000" spc="40" dirty="0">
                <a:solidFill>
                  <a:srgbClr val="000099"/>
                </a:solidFill>
                <a:latin typeface="Calibri"/>
                <a:cs typeface="Calibri"/>
              </a:rPr>
              <a:t>high-speed</a:t>
            </a:r>
            <a:r>
              <a:rPr sz="2000" spc="347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000" spc="-59" dirty="0">
                <a:solidFill>
                  <a:srgbClr val="000099"/>
                </a:solidFill>
                <a:latin typeface="Calibri"/>
                <a:cs typeface="Calibri"/>
              </a:rPr>
              <a:t>…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40" dirty="0">
                <a:latin typeface="Calibri"/>
                <a:cs typeface="Calibri"/>
              </a:rPr>
              <a:t>SHA-3 </a:t>
            </a:r>
            <a:r>
              <a:rPr sz="2100" spc="59" dirty="0">
                <a:latin typeface="Calibri"/>
                <a:cs typeface="Calibri"/>
              </a:rPr>
              <a:t>instance: </a:t>
            </a:r>
            <a:r>
              <a:rPr sz="2100" i="1" spc="-50" dirty="0">
                <a:latin typeface="Cambria"/>
                <a:cs typeface="Cambria"/>
              </a:rPr>
              <a:t>r  </a:t>
            </a:r>
            <a:r>
              <a:rPr sz="2200" spc="10" dirty="0">
                <a:latin typeface="Lucida Sans Unicode"/>
                <a:cs typeface="Lucida Sans Unicode"/>
              </a:rPr>
              <a:t>= </a:t>
            </a:r>
            <a:r>
              <a:rPr sz="2100" spc="-79" dirty="0">
                <a:latin typeface="Calibri"/>
                <a:cs typeface="Calibri"/>
              </a:rPr>
              <a:t>1088 </a:t>
            </a:r>
            <a:r>
              <a:rPr sz="2100" spc="59" dirty="0">
                <a:latin typeface="Calibri"/>
                <a:cs typeface="Calibri"/>
              </a:rPr>
              <a:t>and </a:t>
            </a:r>
            <a:r>
              <a:rPr sz="2100" i="1" spc="10" dirty="0">
                <a:latin typeface="Cambria"/>
                <a:cs typeface="Cambria"/>
              </a:rPr>
              <a:t>c </a:t>
            </a:r>
            <a:r>
              <a:rPr sz="2200" spc="10" dirty="0">
                <a:latin typeface="Lucida Sans Unicode"/>
                <a:cs typeface="Lucida Sans Unicode"/>
              </a:rPr>
              <a:t>=</a:t>
            </a:r>
            <a:r>
              <a:rPr sz="2200" spc="287" dirty="0">
                <a:latin typeface="Lucida Sans Unicode"/>
                <a:cs typeface="Lucida Sans Unicode"/>
              </a:rPr>
              <a:t> </a:t>
            </a:r>
            <a:r>
              <a:rPr sz="2100" spc="-99" dirty="0">
                <a:latin typeface="Calibri"/>
                <a:cs typeface="Calibri"/>
              </a:rPr>
              <a:t>512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69" dirty="0">
                <a:latin typeface="Calibri"/>
                <a:cs typeface="Calibri"/>
              </a:rPr>
              <a:t>permutation width:</a:t>
            </a:r>
            <a:r>
              <a:rPr sz="2000" spc="119" dirty="0">
                <a:latin typeface="Calibri"/>
                <a:cs typeface="Calibri"/>
              </a:rPr>
              <a:t> </a:t>
            </a:r>
            <a:r>
              <a:rPr sz="2000" spc="-69" dirty="0">
                <a:latin typeface="Calibri"/>
                <a:cs typeface="Calibri"/>
              </a:rPr>
              <a:t>1600</a:t>
            </a:r>
            <a:endParaRPr sz="20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</a:pPr>
            <a:r>
              <a:rPr sz="2000" spc="59" dirty="0">
                <a:latin typeface="Calibri"/>
                <a:cs typeface="Calibri"/>
              </a:rPr>
              <a:t>security strength </a:t>
            </a:r>
            <a:r>
              <a:rPr sz="2000" spc="-20" dirty="0">
                <a:latin typeface="Calibri"/>
                <a:cs typeface="Calibri"/>
              </a:rPr>
              <a:t>256:  </a:t>
            </a:r>
            <a:r>
              <a:rPr sz="2000" spc="59" dirty="0">
                <a:latin typeface="Calibri"/>
                <a:cs typeface="Calibri"/>
              </a:rPr>
              <a:t>post-quantum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89" dirty="0">
                <a:latin typeface="Calibri"/>
                <a:cs typeface="Calibri"/>
              </a:rPr>
              <a:t>suﬃcient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79" dirty="0">
                <a:latin typeface="Calibri"/>
                <a:cs typeface="Calibri"/>
              </a:rPr>
              <a:t>Lightweight </a:t>
            </a:r>
            <a:r>
              <a:rPr sz="2100" spc="59" dirty="0">
                <a:latin typeface="Calibri"/>
                <a:cs typeface="Calibri"/>
              </a:rPr>
              <a:t>instance: </a:t>
            </a:r>
            <a:r>
              <a:rPr sz="2100" i="1" spc="-50" dirty="0">
                <a:latin typeface="Cambria"/>
                <a:cs typeface="Cambria"/>
              </a:rPr>
              <a:t>r  </a:t>
            </a:r>
            <a:r>
              <a:rPr sz="2200" spc="10" dirty="0">
                <a:latin typeface="Lucida Sans Unicode"/>
                <a:cs typeface="Lucida Sans Unicode"/>
              </a:rPr>
              <a:t>= </a:t>
            </a:r>
            <a:r>
              <a:rPr sz="2100" spc="-30" dirty="0">
                <a:latin typeface="Calibri"/>
                <a:cs typeface="Calibri"/>
              </a:rPr>
              <a:t>40 </a:t>
            </a:r>
            <a:r>
              <a:rPr sz="2100" spc="59" dirty="0">
                <a:latin typeface="Calibri"/>
                <a:cs typeface="Calibri"/>
              </a:rPr>
              <a:t>and </a:t>
            </a:r>
            <a:r>
              <a:rPr sz="2100" i="1" spc="10" dirty="0">
                <a:latin typeface="Cambria"/>
                <a:cs typeface="Cambria"/>
              </a:rPr>
              <a:t>c </a:t>
            </a:r>
            <a:r>
              <a:rPr sz="2200" spc="10" dirty="0">
                <a:latin typeface="Lucida Sans Unicode"/>
                <a:cs typeface="Lucida Sans Unicode"/>
              </a:rPr>
              <a:t>=</a:t>
            </a:r>
            <a:r>
              <a:rPr sz="2200" spc="208" dirty="0">
                <a:latin typeface="Lucida Sans Unicode"/>
                <a:cs typeface="Lucida Sans Unicode"/>
              </a:rPr>
              <a:t> </a:t>
            </a:r>
            <a:r>
              <a:rPr sz="2100" spc="-99" dirty="0">
                <a:latin typeface="Calibri"/>
                <a:cs typeface="Calibri"/>
              </a:rPr>
              <a:t>160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69" dirty="0">
                <a:latin typeface="Calibri"/>
                <a:cs typeface="Calibri"/>
              </a:rPr>
              <a:t>permutation width:</a:t>
            </a:r>
            <a:r>
              <a:rPr sz="2000" spc="119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200</a:t>
            </a:r>
            <a:endParaRPr sz="20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</a:pPr>
            <a:r>
              <a:rPr sz="2000" spc="59" dirty="0">
                <a:latin typeface="Calibri"/>
                <a:cs typeface="Calibri"/>
              </a:rPr>
              <a:t>security strength </a:t>
            </a:r>
            <a:r>
              <a:rPr sz="2000" spc="-20" dirty="0">
                <a:latin typeface="Calibri"/>
                <a:cs typeface="Calibri"/>
              </a:rPr>
              <a:t>80:  </a:t>
            </a:r>
            <a:r>
              <a:rPr sz="2000" spc="59" dirty="0">
                <a:latin typeface="Calibri"/>
                <a:cs typeface="Calibri"/>
              </a:rPr>
              <a:t>same </a:t>
            </a:r>
            <a:r>
              <a:rPr sz="2000" spc="50" dirty="0">
                <a:latin typeface="Calibri"/>
                <a:cs typeface="Calibri"/>
              </a:rPr>
              <a:t>as </a:t>
            </a:r>
            <a:r>
              <a:rPr sz="2000" spc="69" dirty="0">
                <a:latin typeface="Calibri"/>
                <a:cs typeface="Calibri"/>
              </a:rPr>
              <a:t>(initially </a:t>
            </a:r>
            <a:r>
              <a:rPr sz="2000" spc="30" dirty="0">
                <a:latin typeface="Calibri"/>
                <a:cs typeface="Calibri"/>
              </a:rPr>
              <a:t>expected </a:t>
            </a:r>
            <a:r>
              <a:rPr sz="2000" spc="69" dirty="0">
                <a:latin typeface="Calibri"/>
                <a:cs typeface="Calibri"/>
              </a:rPr>
              <a:t>from) </a:t>
            </a:r>
            <a:r>
              <a:rPr sz="2000" spc="10" dirty="0">
                <a:latin typeface="Calibri"/>
                <a:cs typeface="Calibri"/>
              </a:rPr>
              <a:t>SHA-1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9038228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lang="en-AU" spc="-59" dirty="0">
                <a:latin typeface="Bookman Old Style"/>
                <a:cs typeface="Bookman Old Style"/>
              </a:rPr>
              <a:t>SHA-3 Parameters </a:t>
            </a:r>
            <a:endParaRPr sz="3000" dirty="0">
              <a:latin typeface="Lucida Sans Unicode"/>
              <a:cs typeface="Lucida Sans Unico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96" y="1887911"/>
            <a:ext cx="5346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598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state: </a:t>
            </a:r>
            <a:r>
              <a:rPr spc="149" dirty="0"/>
              <a:t>an </a:t>
            </a:r>
            <a:r>
              <a:rPr spc="109" dirty="0"/>
              <a:t>array </a:t>
            </a:r>
            <a:r>
              <a:rPr spc="89" dirty="0"/>
              <a:t>of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30" dirty="0"/>
              <a:t>2</a:t>
            </a:r>
            <a:r>
              <a:rPr sz="3000" i="1" spc="44" baseline="27777" dirty="0">
                <a:latin typeface="Times New Roman"/>
                <a:cs typeface="Times New Roman"/>
              </a:rPr>
              <a:t>ℓ</a:t>
            </a:r>
            <a:r>
              <a:rPr sz="3000" i="1" spc="73" baseline="27777" dirty="0">
                <a:latin typeface="Times New Roman"/>
                <a:cs typeface="Times New Roman"/>
              </a:rPr>
              <a:t> </a:t>
            </a:r>
            <a:r>
              <a:rPr sz="2800" spc="119" dirty="0"/>
              <a:t>bits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376" y="4767726"/>
            <a:ext cx="862760" cy="0"/>
          </a:xfrm>
          <a:custGeom>
            <a:avLst/>
            <a:gdLst/>
            <a:ahLst/>
            <a:cxnLst/>
            <a:rect l="l" t="t" r="r" b="b"/>
            <a:pathLst>
              <a:path w="434975">
                <a:moveTo>
                  <a:pt x="0" y="0"/>
                </a:moveTo>
                <a:lnTo>
                  <a:pt x="434766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0" y="0"/>
                </a:moveTo>
                <a:lnTo>
                  <a:pt x="70975" y="20307"/>
                </a:lnTo>
                <a:lnTo>
                  <a:pt x="0" y="40614"/>
                </a:lnTo>
                <a:lnTo>
                  <a:pt x="20307" y="20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0307" y="20307"/>
                </a:moveTo>
                <a:lnTo>
                  <a:pt x="0" y="40614"/>
                </a:lnTo>
                <a:lnTo>
                  <a:pt x="70975" y="20307"/>
                </a:lnTo>
                <a:lnTo>
                  <a:pt x="0" y="0"/>
                </a:lnTo>
                <a:lnTo>
                  <a:pt x="20307" y="20307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75" y="3906173"/>
            <a:ext cx="0" cy="861969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434766"/>
                </a:moveTo>
                <a:lnTo>
                  <a:pt x="0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0" y="70975"/>
                </a:moveTo>
                <a:lnTo>
                  <a:pt x="20307" y="0"/>
                </a:lnTo>
                <a:lnTo>
                  <a:pt x="40614" y="70975"/>
                </a:lnTo>
                <a:lnTo>
                  <a:pt x="20307" y="50668"/>
                </a:lnTo>
                <a:lnTo>
                  <a:pt x="0" y="70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20307" y="50668"/>
                </a:moveTo>
                <a:lnTo>
                  <a:pt x="40614" y="70975"/>
                </a:lnTo>
                <a:lnTo>
                  <a:pt x="20307" y="0"/>
                </a:lnTo>
                <a:lnTo>
                  <a:pt x="0" y="70975"/>
                </a:lnTo>
                <a:lnTo>
                  <a:pt x="20307" y="50668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9375" y="4250867"/>
            <a:ext cx="690208" cy="517181"/>
          </a:xfrm>
          <a:custGeom>
            <a:avLst/>
            <a:gdLst/>
            <a:ahLst/>
            <a:cxnLst/>
            <a:rect l="l" t="t" r="r" b="b"/>
            <a:pathLst>
              <a:path w="347980" h="260985">
                <a:moveTo>
                  <a:pt x="0" y="260823"/>
                </a:moveTo>
                <a:lnTo>
                  <a:pt x="347795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0" y="26326"/>
                </a:moveTo>
                <a:lnTo>
                  <a:pt x="68992" y="0"/>
                </a:lnTo>
                <a:lnTo>
                  <a:pt x="24360" y="58806"/>
                </a:lnTo>
                <a:lnTo>
                  <a:pt x="28382" y="30429"/>
                </a:lnTo>
                <a:lnTo>
                  <a:pt x="0" y="26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28382" y="30429"/>
                </a:moveTo>
                <a:lnTo>
                  <a:pt x="24360" y="58806"/>
                </a:lnTo>
                <a:lnTo>
                  <a:pt x="68992" y="0"/>
                </a:lnTo>
                <a:lnTo>
                  <a:pt x="0" y="26326"/>
                </a:lnTo>
                <a:lnTo>
                  <a:pt x="28382" y="30429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2807" y="4715160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x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81" y="3710011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y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357" y="3853603"/>
            <a:ext cx="20404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z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3980" y="3422826"/>
            <a:ext cx="759481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spc="10" dirty="0">
                <a:latin typeface="Palatino Linotype"/>
                <a:cs typeface="Palatino Linotype"/>
              </a:rPr>
              <a:t>state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6507" y="1608690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6507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3958" y="1608690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3958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1406" y="1608690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81406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6507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3958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81406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06507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93958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81406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06507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93958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81406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68855" y="247024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8855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56303" y="247024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56303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91565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91565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79013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79013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66462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66462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76621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91565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64069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979013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51518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66462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553911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553911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841359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41359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76621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91565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64069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79013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51518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66462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576621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91565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64069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79013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51518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266462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76621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76621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64069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864069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151518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51518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76620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76621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864068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64069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151517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151518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576620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76621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64068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864069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151517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51518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76620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76621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64068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64069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51517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51518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61677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61677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49125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49125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03657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3657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2402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2402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611473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611473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3467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467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634181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34181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9216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9216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209080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209080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496529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496529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51913" y="5816339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551913" y="622001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 txBox="1"/>
          <p:nvPr/>
        </p:nvSpPr>
        <p:spPr>
          <a:xfrm>
            <a:off x="799281" y="5669897"/>
            <a:ext cx="7004102" cy="753122"/>
          </a:xfrm>
          <a:prstGeom prst="rect">
            <a:avLst/>
          </a:prstGeom>
        </p:spPr>
        <p:txBody>
          <a:bodyPr vert="horz" wrap="square" lIns="0" tIns="3777" rIns="0" bIns="0" rtlCol="0">
            <a:spAutoFit/>
          </a:bodyPr>
          <a:lstStyle/>
          <a:p>
            <a:pPr marL="25179">
              <a:spcBef>
                <a:spcPts val="30"/>
              </a:spcBef>
            </a:pPr>
            <a:r>
              <a:rPr sz="2100" spc="-30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-30" dirty="0">
                <a:latin typeface="Calibri"/>
                <a:cs typeface="Calibri"/>
              </a:rPr>
              <a:t>5 </a:t>
            </a:r>
            <a:r>
              <a:rPr sz="2100" spc="50" dirty="0">
                <a:solidFill>
                  <a:srgbClr val="BC1919"/>
                </a:solidFill>
                <a:latin typeface="Calibri"/>
                <a:cs typeface="Calibri"/>
              </a:rPr>
              <a:t>lanes</a:t>
            </a:r>
            <a:r>
              <a:rPr sz="2100" spc="50" dirty="0">
                <a:latin typeface="Calibri"/>
                <a:cs typeface="Calibri"/>
              </a:rPr>
              <a:t>, </a:t>
            </a:r>
            <a:r>
              <a:rPr sz="2100" spc="59" dirty="0">
                <a:latin typeface="Calibri"/>
                <a:cs typeface="Calibri"/>
              </a:rPr>
              <a:t>each </a:t>
            </a:r>
            <a:r>
              <a:rPr sz="2100" spc="79" dirty="0">
                <a:latin typeface="Calibri"/>
                <a:cs typeface="Calibri"/>
              </a:rPr>
              <a:t>containing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 </a:t>
            </a:r>
            <a:r>
              <a:rPr sz="2100" spc="59" dirty="0">
                <a:latin typeface="Calibri"/>
                <a:cs typeface="Calibri"/>
              </a:rPr>
              <a:t>bits </a:t>
            </a:r>
            <a:r>
              <a:rPr sz="2100" spc="-50" dirty="0">
                <a:latin typeface="Calibri"/>
                <a:cs typeface="Calibri"/>
              </a:rPr>
              <a:t>(1, </a:t>
            </a:r>
            <a:r>
              <a:rPr sz="2100" dirty="0">
                <a:latin typeface="Calibri"/>
                <a:cs typeface="Calibri"/>
              </a:rPr>
              <a:t>2, 4, 8, </a:t>
            </a:r>
            <a:r>
              <a:rPr sz="2100" spc="-79" dirty="0">
                <a:latin typeface="Calibri"/>
                <a:cs typeface="Calibri"/>
              </a:rPr>
              <a:t>16, </a:t>
            </a:r>
            <a:r>
              <a:rPr sz="2100" spc="-30" dirty="0">
                <a:latin typeface="Calibri"/>
                <a:cs typeface="Calibri"/>
              </a:rPr>
              <a:t>32 </a:t>
            </a:r>
            <a:r>
              <a:rPr sz="2100" spc="59" dirty="0">
                <a:latin typeface="Calibri"/>
                <a:cs typeface="Calibri"/>
              </a:rPr>
              <a:t>or </a:t>
            </a:r>
            <a:r>
              <a:rPr sz="2100" dirty="0">
                <a:latin typeface="Calibri"/>
                <a:cs typeface="Calibri"/>
              </a:rPr>
              <a:t>64)</a:t>
            </a:r>
          </a:p>
          <a:p>
            <a:pPr marL="27697">
              <a:spcBef>
                <a:spcPts val="563"/>
              </a:spcBef>
            </a:pPr>
            <a:r>
              <a:rPr sz="2200" spc="79" dirty="0">
                <a:latin typeface="Lucida Sans Unicode"/>
                <a:cs typeface="Lucida Sans Unicode"/>
              </a:rPr>
              <a:t>(</a:t>
            </a:r>
            <a:r>
              <a:rPr sz="2100" spc="79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50" dirty="0">
                <a:latin typeface="Calibri"/>
                <a:cs typeface="Calibri"/>
              </a:rPr>
              <a:t>5</a:t>
            </a:r>
            <a:r>
              <a:rPr sz="2200" spc="50" dirty="0">
                <a:latin typeface="Lucida Sans Unicode"/>
                <a:cs typeface="Lucida Sans Unicode"/>
              </a:rPr>
              <a:t>)</a:t>
            </a:r>
            <a:r>
              <a:rPr sz="2100" spc="50" dirty="0">
                <a:latin typeface="Calibri"/>
                <a:cs typeface="Calibri"/>
              </a:rPr>
              <a:t>-bit </a:t>
            </a:r>
            <a:r>
              <a:rPr sz="2100" spc="59" dirty="0">
                <a:solidFill>
                  <a:srgbClr val="BC1919"/>
                </a:solidFill>
                <a:latin typeface="Calibri"/>
                <a:cs typeface="Calibri"/>
              </a:rPr>
              <a:t>slices</a:t>
            </a:r>
            <a:r>
              <a:rPr sz="2100" spc="59" dirty="0">
                <a:latin typeface="Calibri"/>
                <a:cs typeface="Calibri"/>
              </a:rPr>
              <a:t>,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</a:t>
            </a:r>
            <a:r>
              <a:rPr sz="2100" spc="40" dirty="0">
                <a:latin typeface="Calibri"/>
                <a:cs typeface="Calibri"/>
              </a:rPr>
              <a:t>of</a:t>
            </a:r>
            <a:r>
              <a:rPr sz="2100" spc="59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them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4920708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state: </a:t>
            </a:r>
            <a:r>
              <a:rPr spc="149" dirty="0"/>
              <a:t>an </a:t>
            </a:r>
            <a:r>
              <a:rPr spc="109" dirty="0"/>
              <a:t>array </a:t>
            </a:r>
            <a:r>
              <a:rPr spc="89" dirty="0"/>
              <a:t>of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30" dirty="0"/>
              <a:t>2</a:t>
            </a:r>
            <a:r>
              <a:rPr sz="3000" i="1" spc="44" baseline="27777" dirty="0">
                <a:latin typeface="Times New Roman"/>
                <a:cs typeface="Times New Roman"/>
              </a:rPr>
              <a:t>ℓ</a:t>
            </a:r>
            <a:r>
              <a:rPr sz="3000" i="1" spc="73" baseline="27777" dirty="0">
                <a:latin typeface="Times New Roman"/>
                <a:cs typeface="Times New Roman"/>
              </a:rPr>
              <a:t> </a:t>
            </a:r>
            <a:r>
              <a:rPr sz="2800" spc="119" dirty="0"/>
              <a:t>bits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376" y="4767726"/>
            <a:ext cx="862760" cy="0"/>
          </a:xfrm>
          <a:custGeom>
            <a:avLst/>
            <a:gdLst/>
            <a:ahLst/>
            <a:cxnLst/>
            <a:rect l="l" t="t" r="r" b="b"/>
            <a:pathLst>
              <a:path w="434975">
                <a:moveTo>
                  <a:pt x="0" y="0"/>
                </a:moveTo>
                <a:lnTo>
                  <a:pt x="434766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0" y="0"/>
                </a:moveTo>
                <a:lnTo>
                  <a:pt x="70975" y="20307"/>
                </a:lnTo>
                <a:lnTo>
                  <a:pt x="0" y="40614"/>
                </a:lnTo>
                <a:lnTo>
                  <a:pt x="20307" y="20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0307" y="20307"/>
                </a:moveTo>
                <a:lnTo>
                  <a:pt x="0" y="40614"/>
                </a:lnTo>
                <a:lnTo>
                  <a:pt x="70975" y="20307"/>
                </a:lnTo>
                <a:lnTo>
                  <a:pt x="0" y="0"/>
                </a:lnTo>
                <a:lnTo>
                  <a:pt x="20307" y="20307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75" y="3906173"/>
            <a:ext cx="0" cy="861969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434766"/>
                </a:moveTo>
                <a:lnTo>
                  <a:pt x="0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0" y="70975"/>
                </a:moveTo>
                <a:lnTo>
                  <a:pt x="20307" y="0"/>
                </a:lnTo>
                <a:lnTo>
                  <a:pt x="40614" y="70975"/>
                </a:lnTo>
                <a:lnTo>
                  <a:pt x="20307" y="50668"/>
                </a:lnTo>
                <a:lnTo>
                  <a:pt x="0" y="70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20307" y="50668"/>
                </a:moveTo>
                <a:lnTo>
                  <a:pt x="40614" y="70975"/>
                </a:lnTo>
                <a:lnTo>
                  <a:pt x="20307" y="0"/>
                </a:lnTo>
                <a:lnTo>
                  <a:pt x="0" y="70975"/>
                </a:lnTo>
                <a:lnTo>
                  <a:pt x="20307" y="50668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9375" y="4250867"/>
            <a:ext cx="690208" cy="517181"/>
          </a:xfrm>
          <a:custGeom>
            <a:avLst/>
            <a:gdLst/>
            <a:ahLst/>
            <a:cxnLst/>
            <a:rect l="l" t="t" r="r" b="b"/>
            <a:pathLst>
              <a:path w="347980" h="260985">
                <a:moveTo>
                  <a:pt x="0" y="260823"/>
                </a:moveTo>
                <a:lnTo>
                  <a:pt x="347795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0" y="26326"/>
                </a:moveTo>
                <a:lnTo>
                  <a:pt x="68992" y="0"/>
                </a:lnTo>
                <a:lnTo>
                  <a:pt x="24360" y="58806"/>
                </a:lnTo>
                <a:lnTo>
                  <a:pt x="28382" y="30429"/>
                </a:lnTo>
                <a:lnTo>
                  <a:pt x="0" y="26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28382" y="30429"/>
                </a:moveTo>
                <a:lnTo>
                  <a:pt x="24360" y="58806"/>
                </a:lnTo>
                <a:lnTo>
                  <a:pt x="68992" y="0"/>
                </a:lnTo>
                <a:lnTo>
                  <a:pt x="0" y="26326"/>
                </a:lnTo>
                <a:lnTo>
                  <a:pt x="28382" y="30429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2807" y="4715160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x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81" y="3710011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y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357" y="3853603"/>
            <a:ext cx="20404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z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3979" y="3422826"/>
            <a:ext cx="69020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spc="10" dirty="0">
                <a:latin typeface="Palatino Linotype"/>
                <a:cs typeface="Palatino Linotype"/>
              </a:rPr>
              <a:t>lane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6507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3958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81406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06507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3958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81406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06507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93958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1406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6507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93958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81406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68855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56303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91565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91565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79013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79013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66462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66462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76621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91565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64069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79013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51518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66462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53911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53911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41359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41359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76621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91565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64069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79013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51518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66462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76621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91565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64069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979013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51518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66462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76621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76621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64069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864069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51518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51518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76620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76621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64068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864069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1517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51518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76620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76621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64068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64069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51517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151518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76620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76621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64068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64069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51517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51518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61677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61677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49125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749125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3657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3657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402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32402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611473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611473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467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3467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4181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34181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216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9216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9080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209080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96529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496529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51913" y="5816339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551913" y="622001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 txBox="1"/>
          <p:nvPr/>
        </p:nvSpPr>
        <p:spPr>
          <a:xfrm>
            <a:off x="799281" y="5669897"/>
            <a:ext cx="7004102" cy="753122"/>
          </a:xfrm>
          <a:prstGeom prst="rect">
            <a:avLst/>
          </a:prstGeom>
        </p:spPr>
        <p:txBody>
          <a:bodyPr vert="horz" wrap="square" lIns="0" tIns="3777" rIns="0" bIns="0" rtlCol="0">
            <a:spAutoFit/>
          </a:bodyPr>
          <a:lstStyle/>
          <a:p>
            <a:pPr marL="25179">
              <a:spcBef>
                <a:spcPts val="30"/>
              </a:spcBef>
            </a:pPr>
            <a:r>
              <a:rPr sz="2100" spc="-30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-30" dirty="0">
                <a:latin typeface="Calibri"/>
                <a:cs typeface="Calibri"/>
              </a:rPr>
              <a:t>5 </a:t>
            </a:r>
            <a:r>
              <a:rPr sz="2100" spc="50" dirty="0">
                <a:solidFill>
                  <a:srgbClr val="BC1919"/>
                </a:solidFill>
                <a:latin typeface="Calibri"/>
                <a:cs typeface="Calibri"/>
              </a:rPr>
              <a:t>lanes</a:t>
            </a:r>
            <a:r>
              <a:rPr sz="2100" spc="50" dirty="0">
                <a:latin typeface="Calibri"/>
                <a:cs typeface="Calibri"/>
              </a:rPr>
              <a:t>, </a:t>
            </a:r>
            <a:r>
              <a:rPr sz="2100" spc="59" dirty="0">
                <a:latin typeface="Calibri"/>
                <a:cs typeface="Calibri"/>
              </a:rPr>
              <a:t>each </a:t>
            </a:r>
            <a:r>
              <a:rPr sz="2100" spc="79" dirty="0">
                <a:latin typeface="Calibri"/>
                <a:cs typeface="Calibri"/>
              </a:rPr>
              <a:t>containing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 </a:t>
            </a:r>
            <a:r>
              <a:rPr sz="2100" spc="59" dirty="0">
                <a:latin typeface="Calibri"/>
                <a:cs typeface="Calibri"/>
              </a:rPr>
              <a:t>bits </a:t>
            </a:r>
            <a:r>
              <a:rPr sz="2100" spc="-50" dirty="0">
                <a:latin typeface="Calibri"/>
                <a:cs typeface="Calibri"/>
              </a:rPr>
              <a:t>(1, </a:t>
            </a:r>
            <a:r>
              <a:rPr sz="2100" dirty="0">
                <a:latin typeface="Calibri"/>
                <a:cs typeface="Calibri"/>
              </a:rPr>
              <a:t>2, 4, 8, </a:t>
            </a:r>
            <a:r>
              <a:rPr sz="2100" spc="-79" dirty="0">
                <a:latin typeface="Calibri"/>
                <a:cs typeface="Calibri"/>
              </a:rPr>
              <a:t>16, </a:t>
            </a:r>
            <a:r>
              <a:rPr sz="2100" spc="-30" dirty="0">
                <a:latin typeface="Calibri"/>
                <a:cs typeface="Calibri"/>
              </a:rPr>
              <a:t>32 </a:t>
            </a:r>
            <a:r>
              <a:rPr sz="2100" spc="59" dirty="0">
                <a:latin typeface="Calibri"/>
                <a:cs typeface="Calibri"/>
              </a:rPr>
              <a:t>or </a:t>
            </a:r>
            <a:r>
              <a:rPr sz="2100" spc="347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64)</a:t>
            </a:r>
            <a:endParaRPr sz="2100">
              <a:latin typeface="Calibri"/>
              <a:cs typeface="Calibri"/>
            </a:endParaRPr>
          </a:p>
          <a:p>
            <a:pPr marL="27697">
              <a:spcBef>
                <a:spcPts val="563"/>
              </a:spcBef>
            </a:pPr>
            <a:r>
              <a:rPr sz="2200" spc="79" dirty="0">
                <a:latin typeface="Lucida Sans Unicode"/>
                <a:cs typeface="Lucida Sans Unicode"/>
              </a:rPr>
              <a:t>(</a:t>
            </a:r>
            <a:r>
              <a:rPr sz="2100" spc="79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50" dirty="0">
                <a:latin typeface="Calibri"/>
                <a:cs typeface="Calibri"/>
              </a:rPr>
              <a:t>5</a:t>
            </a:r>
            <a:r>
              <a:rPr sz="2200" spc="50" dirty="0">
                <a:latin typeface="Lucida Sans Unicode"/>
                <a:cs typeface="Lucida Sans Unicode"/>
              </a:rPr>
              <a:t>)</a:t>
            </a:r>
            <a:r>
              <a:rPr sz="2100" spc="50" dirty="0">
                <a:latin typeface="Calibri"/>
                <a:cs typeface="Calibri"/>
              </a:rPr>
              <a:t>-bit </a:t>
            </a:r>
            <a:r>
              <a:rPr sz="2100" spc="59" dirty="0">
                <a:solidFill>
                  <a:srgbClr val="BC1919"/>
                </a:solidFill>
                <a:latin typeface="Calibri"/>
                <a:cs typeface="Calibri"/>
              </a:rPr>
              <a:t>slices</a:t>
            </a:r>
            <a:r>
              <a:rPr sz="2100" spc="59" dirty="0">
                <a:latin typeface="Calibri"/>
                <a:cs typeface="Calibri"/>
              </a:rPr>
              <a:t>,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</a:t>
            </a:r>
            <a:r>
              <a:rPr sz="2100" spc="40" dirty="0">
                <a:latin typeface="Calibri"/>
                <a:cs typeface="Calibri"/>
              </a:rPr>
              <a:t>of</a:t>
            </a:r>
            <a:r>
              <a:rPr sz="2100" spc="59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them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18194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state: </a:t>
            </a:r>
            <a:r>
              <a:rPr spc="149" dirty="0"/>
              <a:t>an </a:t>
            </a:r>
            <a:r>
              <a:rPr spc="109" dirty="0"/>
              <a:t>array </a:t>
            </a:r>
            <a:r>
              <a:rPr spc="89" dirty="0"/>
              <a:t>of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30" dirty="0"/>
              <a:t>2</a:t>
            </a:r>
            <a:r>
              <a:rPr sz="3000" i="1" spc="44" baseline="27777" dirty="0">
                <a:latin typeface="Times New Roman"/>
                <a:cs typeface="Times New Roman"/>
              </a:rPr>
              <a:t>ℓ</a:t>
            </a:r>
            <a:r>
              <a:rPr sz="3000" i="1" spc="73" baseline="27777" dirty="0">
                <a:latin typeface="Times New Roman"/>
                <a:cs typeface="Times New Roman"/>
              </a:rPr>
              <a:t> </a:t>
            </a:r>
            <a:r>
              <a:rPr sz="2800" spc="119" dirty="0"/>
              <a:t>bits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376" y="4767726"/>
            <a:ext cx="862760" cy="0"/>
          </a:xfrm>
          <a:custGeom>
            <a:avLst/>
            <a:gdLst/>
            <a:ahLst/>
            <a:cxnLst/>
            <a:rect l="l" t="t" r="r" b="b"/>
            <a:pathLst>
              <a:path w="434975">
                <a:moveTo>
                  <a:pt x="0" y="0"/>
                </a:moveTo>
                <a:lnTo>
                  <a:pt x="434766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0" y="0"/>
                </a:moveTo>
                <a:lnTo>
                  <a:pt x="70975" y="20307"/>
                </a:lnTo>
                <a:lnTo>
                  <a:pt x="0" y="40614"/>
                </a:lnTo>
                <a:lnTo>
                  <a:pt x="20307" y="20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0307" y="20307"/>
                </a:moveTo>
                <a:lnTo>
                  <a:pt x="0" y="40614"/>
                </a:lnTo>
                <a:lnTo>
                  <a:pt x="70975" y="20307"/>
                </a:lnTo>
                <a:lnTo>
                  <a:pt x="0" y="0"/>
                </a:lnTo>
                <a:lnTo>
                  <a:pt x="20307" y="20307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75" y="3906173"/>
            <a:ext cx="0" cy="861969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434766"/>
                </a:moveTo>
                <a:lnTo>
                  <a:pt x="0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0" y="70975"/>
                </a:moveTo>
                <a:lnTo>
                  <a:pt x="20307" y="0"/>
                </a:lnTo>
                <a:lnTo>
                  <a:pt x="40614" y="70975"/>
                </a:lnTo>
                <a:lnTo>
                  <a:pt x="20307" y="50668"/>
                </a:lnTo>
                <a:lnTo>
                  <a:pt x="0" y="70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20307" y="50668"/>
                </a:moveTo>
                <a:lnTo>
                  <a:pt x="40614" y="70975"/>
                </a:lnTo>
                <a:lnTo>
                  <a:pt x="20307" y="0"/>
                </a:lnTo>
                <a:lnTo>
                  <a:pt x="0" y="70975"/>
                </a:lnTo>
                <a:lnTo>
                  <a:pt x="20307" y="50668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9375" y="4250867"/>
            <a:ext cx="690208" cy="517181"/>
          </a:xfrm>
          <a:custGeom>
            <a:avLst/>
            <a:gdLst/>
            <a:ahLst/>
            <a:cxnLst/>
            <a:rect l="l" t="t" r="r" b="b"/>
            <a:pathLst>
              <a:path w="347980" h="260985">
                <a:moveTo>
                  <a:pt x="0" y="260823"/>
                </a:moveTo>
                <a:lnTo>
                  <a:pt x="347795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0" y="26326"/>
                </a:moveTo>
                <a:lnTo>
                  <a:pt x="68992" y="0"/>
                </a:lnTo>
                <a:lnTo>
                  <a:pt x="24360" y="58806"/>
                </a:lnTo>
                <a:lnTo>
                  <a:pt x="28382" y="30429"/>
                </a:lnTo>
                <a:lnTo>
                  <a:pt x="0" y="26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28382" y="30429"/>
                </a:moveTo>
                <a:lnTo>
                  <a:pt x="24360" y="58806"/>
                </a:lnTo>
                <a:lnTo>
                  <a:pt x="68992" y="0"/>
                </a:lnTo>
                <a:lnTo>
                  <a:pt x="0" y="26326"/>
                </a:lnTo>
                <a:lnTo>
                  <a:pt x="28382" y="30429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2807" y="4715160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x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81" y="3710011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y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357" y="3853603"/>
            <a:ext cx="20404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z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3979" y="3422826"/>
            <a:ext cx="71539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spc="10" dirty="0">
                <a:latin typeface="Palatino Linotype"/>
                <a:cs typeface="Palatino Linotype"/>
              </a:rPr>
              <a:t>slice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6507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3958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406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6507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93958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406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507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93958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81406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6507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3958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81406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8855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56303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91565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91565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79013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79013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66462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66462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6621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91565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64069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79013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51518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66462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53911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53911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41359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41359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76621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91565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4069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79013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51518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66462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76621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91565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64069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79013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51518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66462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576621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76621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64069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64069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51518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51518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76620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76621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64068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64069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51517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1518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76620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76621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64068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64069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51517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51518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76620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76621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64068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64069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51517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51518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61677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61677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49125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49125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3657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3657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2402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402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11473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611473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467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467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34181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4181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9216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216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09080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9080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496529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96529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51913" y="5816339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51913" y="622001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99281" y="5669897"/>
            <a:ext cx="7004102" cy="753122"/>
          </a:xfrm>
          <a:prstGeom prst="rect">
            <a:avLst/>
          </a:prstGeom>
        </p:spPr>
        <p:txBody>
          <a:bodyPr vert="horz" wrap="square" lIns="0" tIns="3777" rIns="0" bIns="0" rtlCol="0">
            <a:spAutoFit/>
          </a:bodyPr>
          <a:lstStyle/>
          <a:p>
            <a:pPr marL="25179">
              <a:spcBef>
                <a:spcPts val="30"/>
              </a:spcBef>
            </a:pPr>
            <a:r>
              <a:rPr sz="2100" spc="-30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-30" dirty="0">
                <a:latin typeface="Calibri"/>
                <a:cs typeface="Calibri"/>
              </a:rPr>
              <a:t>5 </a:t>
            </a:r>
            <a:r>
              <a:rPr sz="2100" spc="50" dirty="0">
                <a:solidFill>
                  <a:srgbClr val="BC1919"/>
                </a:solidFill>
                <a:latin typeface="Calibri"/>
                <a:cs typeface="Calibri"/>
              </a:rPr>
              <a:t>lanes</a:t>
            </a:r>
            <a:r>
              <a:rPr sz="2100" spc="50" dirty="0">
                <a:latin typeface="Calibri"/>
                <a:cs typeface="Calibri"/>
              </a:rPr>
              <a:t>, </a:t>
            </a:r>
            <a:r>
              <a:rPr sz="2100" spc="59" dirty="0">
                <a:latin typeface="Calibri"/>
                <a:cs typeface="Calibri"/>
              </a:rPr>
              <a:t>each </a:t>
            </a:r>
            <a:r>
              <a:rPr sz="2100" spc="79" dirty="0">
                <a:latin typeface="Calibri"/>
                <a:cs typeface="Calibri"/>
              </a:rPr>
              <a:t>containing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 </a:t>
            </a:r>
            <a:r>
              <a:rPr sz="2100" spc="59" dirty="0">
                <a:latin typeface="Calibri"/>
                <a:cs typeface="Calibri"/>
              </a:rPr>
              <a:t>bits </a:t>
            </a:r>
            <a:r>
              <a:rPr sz="2100" spc="-50" dirty="0">
                <a:latin typeface="Calibri"/>
                <a:cs typeface="Calibri"/>
              </a:rPr>
              <a:t>(1, </a:t>
            </a:r>
            <a:r>
              <a:rPr sz="2100" dirty="0">
                <a:latin typeface="Calibri"/>
                <a:cs typeface="Calibri"/>
              </a:rPr>
              <a:t>2, 4, 8, </a:t>
            </a:r>
            <a:r>
              <a:rPr sz="2100" spc="-79" dirty="0">
                <a:latin typeface="Calibri"/>
                <a:cs typeface="Calibri"/>
              </a:rPr>
              <a:t>16, </a:t>
            </a:r>
            <a:r>
              <a:rPr sz="2100" spc="-30" dirty="0">
                <a:latin typeface="Calibri"/>
                <a:cs typeface="Calibri"/>
              </a:rPr>
              <a:t>32 </a:t>
            </a:r>
            <a:r>
              <a:rPr sz="2100" spc="59" dirty="0">
                <a:latin typeface="Calibri"/>
                <a:cs typeface="Calibri"/>
              </a:rPr>
              <a:t>or </a:t>
            </a:r>
            <a:r>
              <a:rPr sz="2100" spc="347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64)</a:t>
            </a:r>
            <a:endParaRPr sz="2100">
              <a:latin typeface="Calibri"/>
              <a:cs typeface="Calibri"/>
            </a:endParaRPr>
          </a:p>
          <a:p>
            <a:pPr marL="27697">
              <a:spcBef>
                <a:spcPts val="563"/>
              </a:spcBef>
            </a:pPr>
            <a:r>
              <a:rPr sz="2200" spc="79" dirty="0">
                <a:latin typeface="Lucida Sans Unicode"/>
                <a:cs typeface="Lucida Sans Unicode"/>
              </a:rPr>
              <a:t>(</a:t>
            </a:r>
            <a:r>
              <a:rPr sz="2100" spc="79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50" dirty="0">
                <a:latin typeface="Calibri"/>
                <a:cs typeface="Calibri"/>
              </a:rPr>
              <a:t>5</a:t>
            </a:r>
            <a:r>
              <a:rPr sz="2200" spc="50" dirty="0">
                <a:latin typeface="Lucida Sans Unicode"/>
                <a:cs typeface="Lucida Sans Unicode"/>
              </a:rPr>
              <a:t>)</a:t>
            </a:r>
            <a:r>
              <a:rPr sz="2100" spc="50" dirty="0">
                <a:latin typeface="Calibri"/>
                <a:cs typeface="Calibri"/>
              </a:rPr>
              <a:t>-bit </a:t>
            </a:r>
            <a:r>
              <a:rPr sz="2100" spc="59" dirty="0">
                <a:solidFill>
                  <a:srgbClr val="BC1919"/>
                </a:solidFill>
                <a:latin typeface="Calibri"/>
                <a:cs typeface="Calibri"/>
              </a:rPr>
              <a:t>slices</a:t>
            </a:r>
            <a:r>
              <a:rPr sz="2100" spc="59" dirty="0">
                <a:latin typeface="Calibri"/>
                <a:cs typeface="Calibri"/>
              </a:rPr>
              <a:t>,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</a:t>
            </a:r>
            <a:r>
              <a:rPr sz="2100" spc="40" dirty="0">
                <a:latin typeface="Calibri"/>
                <a:cs typeface="Calibri"/>
              </a:rPr>
              <a:t>of</a:t>
            </a:r>
            <a:r>
              <a:rPr sz="2100" spc="59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them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422303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39" dirty="0"/>
              <a:t>Cryptographic </a:t>
            </a:r>
            <a:r>
              <a:rPr spc="149" dirty="0"/>
              <a:t>hash</a:t>
            </a:r>
            <a:r>
              <a:rPr spc="30" dirty="0"/>
              <a:t> </a:t>
            </a:r>
            <a:r>
              <a:rPr spc="149" dirty="0"/>
              <a:t>functions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1458426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9278" y="1316736"/>
            <a:ext cx="526692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79" dirty="0">
                <a:latin typeface="Calibri"/>
                <a:cs typeface="Calibri"/>
              </a:rPr>
              <a:t>Function </a:t>
            </a:r>
            <a:r>
              <a:rPr sz="2100" i="1" dirty="0">
                <a:latin typeface="Cambria"/>
                <a:cs typeface="Cambria"/>
              </a:rPr>
              <a:t>h </a:t>
            </a:r>
            <a:r>
              <a:rPr sz="2100" spc="69" dirty="0">
                <a:latin typeface="Calibri"/>
                <a:cs typeface="Calibri"/>
              </a:rPr>
              <a:t>from</a:t>
            </a:r>
            <a:endParaRPr sz="2400" baseline="27777" dirty="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913" y="187468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8"/>
                </a:moveTo>
                <a:lnTo>
                  <a:pt x="68198" y="68198"/>
                </a:lnTo>
                <a:lnTo>
                  <a:pt x="68198" y="0"/>
                </a:lnTo>
                <a:lnTo>
                  <a:pt x="0" y="0"/>
                </a:lnTo>
                <a:lnTo>
                  <a:pt x="0" y="6819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9279" y="1732999"/>
            <a:ext cx="4541772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0" dirty="0">
                <a:latin typeface="Calibri"/>
                <a:cs typeface="Calibri"/>
              </a:rPr>
              <a:t>Typical values for </a:t>
            </a:r>
            <a:r>
              <a:rPr sz="2100" i="1" spc="-20" dirty="0">
                <a:latin typeface="Cambria"/>
                <a:cs typeface="Cambria"/>
              </a:rPr>
              <a:t>n</a:t>
            </a:r>
            <a:r>
              <a:rPr sz="2100" spc="-20" dirty="0">
                <a:latin typeface="Calibri"/>
                <a:cs typeface="Calibri"/>
              </a:rPr>
              <a:t>:  </a:t>
            </a:r>
            <a:r>
              <a:rPr sz="2100" spc="-59" dirty="0">
                <a:latin typeface="Calibri"/>
                <a:cs typeface="Calibri"/>
              </a:rPr>
              <a:t>128, 160, </a:t>
            </a:r>
            <a:r>
              <a:rPr sz="2100" spc="-10" dirty="0">
                <a:latin typeface="Calibri"/>
                <a:cs typeface="Calibri"/>
              </a:rPr>
              <a:t>256,</a:t>
            </a:r>
            <a:r>
              <a:rPr sz="2100" spc="397" dirty="0">
                <a:latin typeface="Calibri"/>
                <a:cs typeface="Calibri"/>
              </a:rPr>
              <a:t> </a:t>
            </a:r>
            <a:r>
              <a:rPr sz="2100" spc="-99" dirty="0">
                <a:latin typeface="Calibri"/>
                <a:cs typeface="Calibri"/>
              </a:rPr>
              <a:t>512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2607" y="2291147"/>
            <a:ext cx="5030715" cy="1050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913" y="3702565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8"/>
                </a:moveTo>
                <a:lnTo>
                  <a:pt x="68198" y="68198"/>
                </a:lnTo>
                <a:lnTo>
                  <a:pt x="68198" y="0"/>
                </a:lnTo>
                <a:lnTo>
                  <a:pt x="0" y="0"/>
                </a:lnTo>
                <a:lnTo>
                  <a:pt x="0" y="6819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4065220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913" y="4479721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863" y="4842627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1913" y="5292362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4863" y="5655270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9280" y="3560875"/>
            <a:ext cx="6647661" cy="2291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40" dirty="0">
                <a:latin typeface="Calibri"/>
                <a:cs typeface="Calibri"/>
              </a:rPr>
              <a:t>Pre-image </a:t>
            </a:r>
            <a:r>
              <a:rPr sz="2100" spc="50" dirty="0">
                <a:latin typeface="Calibri"/>
                <a:cs typeface="Calibri"/>
              </a:rPr>
              <a:t>resistant: </a:t>
            </a:r>
            <a:r>
              <a:rPr sz="2100" spc="69" dirty="0">
                <a:latin typeface="Calibri"/>
                <a:cs typeface="Calibri"/>
              </a:rPr>
              <a:t>it shall </a:t>
            </a:r>
            <a:r>
              <a:rPr sz="2100" spc="40" dirty="0">
                <a:latin typeface="Calibri"/>
                <a:cs typeface="Calibri"/>
              </a:rPr>
              <a:t>take </a:t>
            </a:r>
            <a:r>
              <a:rPr sz="2100" spc="-10" dirty="0">
                <a:latin typeface="Calibri"/>
                <a:cs typeface="Calibri"/>
              </a:rPr>
              <a:t>2</a:t>
            </a:r>
            <a:r>
              <a:rPr sz="2400" i="1" spc="-14" baseline="27777" dirty="0">
                <a:latin typeface="Cambria"/>
                <a:cs typeface="Cambria"/>
              </a:rPr>
              <a:t>n  </a:t>
            </a:r>
            <a:r>
              <a:rPr sz="2100" spc="59" dirty="0">
                <a:latin typeface="Calibri"/>
                <a:cs typeface="Calibri"/>
              </a:rPr>
              <a:t>eﬀort</a:t>
            </a:r>
            <a:r>
              <a:rPr sz="2100" spc="575" dirty="0">
                <a:latin typeface="Calibri"/>
                <a:cs typeface="Calibri"/>
              </a:rPr>
              <a:t> </a:t>
            </a:r>
            <a:r>
              <a:rPr sz="2100" spc="50" dirty="0">
                <a:latin typeface="Calibri"/>
                <a:cs typeface="Calibri"/>
              </a:rPr>
              <a:t>to</a:t>
            </a:r>
            <a:endParaRPr sz="2100" dirty="0">
              <a:latin typeface="Calibri"/>
              <a:cs typeface="Calibri"/>
            </a:endParaRPr>
          </a:p>
          <a:p>
            <a:pPr marL="574082">
              <a:spcBef>
                <a:spcPts val="347"/>
              </a:spcBef>
            </a:pPr>
            <a:r>
              <a:rPr sz="2000" spc="59" dirty="0">
                <a:latin typeface="Calibri"/>
                <a:cs typeface="Calibri"/>
              </a:rPr>
              <a:t>given </a:t>
            </a:r>
            <a:r>
              <a:rPr sz="2000" i="1" dirty="0">
                <a:latin typeface="Cambria"/>
                <a:cs typeface="Cambria"/>
              </a:rPr>
              <a:t>y</a:t>
            </a:r>
            <a:r>
              <a:rPr sz="2000" dirty="0">
                <a:latin typeface="Calibri"/>
                <a:cs typeface="Calibri"/>
              </a:rPr>
              <a:t>, </a:t>
            </a:r>
            <a:r>
              <a:rPr sz="2000" spc="89" dirty="0">
                <a:latin typeface="Calibri"/>
                <a:cs typeface="Calibri"/>
              </a:rPr>
              <a:t>ﬁnd </a:t>
            </a:r>
            <a:r>
              <a:rPr sz="2000" i="1" spc="30" dirty="0">
                <a:latin typeface="Cambria"/>
                <a:cs typeface="Cambria"/>
              </a:rPr>
              <a:t>x </a:t>
            </a:r>
            <a:r>
              <a:rPr sz="2000" spc="89" dirty="0">
                <a:latin typeface="Calibri"/>
                <a:cs typeface="Calibri"/>
              </a:rPr>
              <a:t>such </a:t>
            </a:r>
            <a:r>
              <a:rPr sz="2000" spc="59" dirty="0">
                <a:latin typeface="Calibri"/>
                <a:cs typeface="Calibri"/>
              </a:rPr>
              <a:t>that </a:t>
            </a:r>
            <a:r>
              <a:rPr sz="2000" i="1" spc="99" dirty="0">
                <a:latin typeface="Cambria"/>
                <a:cs typeface="Cambria"/>
              </a:rPr>
              <a:t>h</a:t>
            </a:r>
            <a:r>
              <a:rPr sz="2000" spc="99" dirty="0">
                <a:latin typeface="Lucida Sans Unicode"/>
                <a:cs typeface="Lucida Sans Unicode"/>
              </a:rPr>
              <a:t>(</a:t>
            </a:r>
            <a:r>
              <a:rPr sz="2000" i="1" spc="99" dirty="0">
                <a:latin typeface="Cambria"/>
                <a:cs typeface="Cambria"/>
              </a:rPr>
              <a:t>x</a:t>
            </a:r>
            <a:r>
              <a:rPr sz="2000" spc="99" dirty="0">
                <a:latin typeface="Lucida Sans Unicode"/>
                <a:cs typeface="Lucida Sans Unicode"/>
              </a:rPr>
              <a:t>) </a:t>
            </a:r>
            <a:r>
              <a:rPr sz="2000" spc="20" dirty="0">
                <a:latin typeface="Lucida Sans Unicode"/>
                <a:cs typeface="Lucida Sans Unicode"/>
              </a:rPr>
              <a:t>=</a:t>
            </a:r>
            <a:r>
              <a:rPr sz="2000" spc="-129" dirty="0">
                <a:latin typeface="Lucida Sans Unicode"/>
                <a:cs typeface="Lucida Sans Unicode"/>
              </a:rPr>
              <a:t> </a:t>
            </a:r>
            <a:r>
              <a:rPr sz="2000" i="1" spc="-30" dirty="0">
                <a:latin typeface="Cambria"/>
                <a:cs typeface="Cambria"/>
              </a:rPr>
              <a:t>y</a:t>
            </a:r>
            <a:endParaRPr sz="2000" dirty="0">
              <a:latin typeface="Cambria"/>
              <a:cs typeface="Cambria"/>
            </a:endParaRPr>
          </a:p>
          <a:p>
            <a:pPr marL="25179">
              <a:spcBef>
                <a:spcPts val="773"/>
              </a:spcBef>
            </a:pPr>
            <a:r>
              <a:rPr sz="2100" spc="30" dirty="0">
                <a:latin typeface="Calibri"/>
                <a:cs typeface="Calibri"/>
              </a:rPr>
              <a:t>2nd </a:t>
            </a:r>
            <a:r>
              <a:rPr sz="2100" spc="40" dirty="0">
                <a:latin typeface="Calibri"/>
                <a:cs typeface="Calibri"/>
              </a:rPr>
              <a:t>pre-image resistance:  </a:t>
            </a:r>
            <a:r>
              <a:rPr sz="2100" spc="69" dirty="0">
                <a:latin typeface="Calibri"/>
                <a:cs typeface="Calibri"/>
              </a:rPr>
              <a:t>it shall </a:t>
            </a:r>
            <a:r>
              <a:rPr sz="2100" spc="40" dirty="0">
                <a:latin typeface="Calibri"/>
                <a:cs typeface="Calibri"/>
              </a:rPr>
              <a:t>take </a:t>
            </a:r>
            <a:r>
              <a:rPr sz="2100" spc="-10" dirty="0">
                <a:latin typeface="Calibri"/>
                <a:cs typeface="Calibri"/>
              </a:rPr>
              <a:t>2</a:t>
            </a:r>
            <a:r>
              <a:rPr sz="2400" i="1" spc="-14" baseline="27777" dirty="0">
                <a:latin typeface="Cambria"/>
                <a:cs typeface="Cambria"/>
              </a:rPr>
              <a:t>n  </a:t>
            </a:r>
            <a:r>
              <a:rPr sz="2100" spc="59" dirty="0">
                <a:latin typeface="Calibri"/>
                <a:cs typeface="Calibri"/>
              </a:rPr>
              <a:t>eﬀort</a:t>
            </a:r>
            <a:r>
              <a:rPr sz="2100" spc="258" dirty="0">
                <a:latin typeface="Calibri"/>
                <a:cs typeface="Calibri"/>
              </a:rPr>
              <a:t> </a:t>
            </a:r>
            <a:r>
              <a:rPr sz="2100" spc="50" dirty="0">
                <a:latin typeface="Calibri"/>
                <a:cs typeface="Calibri"/>
              </a:rPr>
              <a:t>to</a:t>
            </a:r>
            <a:endParaRPr sz="2100" dirty="0">
              <a:latin typeface="Calibri"/>
              <a:cs typeface="Calibri"/>
            </a:endParaRPr>
          </a:p>
          <a:p>
            <a:pPr marL="574082">
              <a:spcBef>
                <a:spcPts val="347"/>
              </a:spcBef>
            </a:pPr>
            <a:r>
              <a:rPr sz="2000" spc="59" dirty="0">
                <a:latin typeface="Calibri"/>
                <a:cs typeface="Calibri"/>
              </a:rPr>
              <a:t>given </a:t>
            </a:r>
            <a:r>
              <a:rPr sz="2000" i="1" spc="139" dirty="0">
                <a:latin typeface="Cambria"/>
                <a:cs typeface="Cambria"/>
              </a:rPr>
              <a:t>M </a:t>
            </a:r>
            <a:r>
              <a:rPr sz="2000" spc="59" dirty="0">
                <a:latin typeface="Calibri"/>
                <a:cs typeface="Calibri"/>
              </a:rPr>
              <a:t>and </a:t>
            </a:r>
            <a:r>
              <a:rPr sz="2000" i="1" spc="109" dirty="0">
                <a:latin typeface="Cambria"/>
                <a:cs typeface="Cambria"/>
              </a:rPr>
              <a:t>h</a:t>
            </a:r>
            <a:r>
              <a:rPr sz="2000" spc="109" dirty="0">
                <a:latin typeface="Lucida Sans Unicode"/>
                <a:cs typeface="Lucida Sans Unicode"/>
              </a:rPr>
              <a:t>(</a:t>
            </a:r>
            <a:r>
              <a:rPr sz="2000" i="1" spc="109" dirty="0">
                <a:latin typeface="Cambria"/>
                <a:cs typeface="Cambria"/>
              </a:rPr>
              <a:t>M</a:t>
            </a:r>
            <a:r>
              <a:rPr sz="2000" spc="109" dirty="0">
                <a:latin typeface="Lucida Sans Unicode"/>
                <a:cs typeface="Lucida Sans Unicode"/>
              </a:rPr>
              <a:t>)</a:t>
            </a:r>
            <a:r>
              <a:rPr sz="2000" spc="109" dirty="0">
                <a:latin typeface="Calibri"/>
                <a:cs typeface="Calibri"/>
              </a:rPr>
              <a:t>, </a:t>
            </a:r>
            <a:r>
              <a:rPr sz="2000" spc="89" dirty="0">
                <a:latin typeface="Calibri"/>
                <a:cs typeface="Calibri"/>
              </a:rPr>
              <a:t>ﬁnd </a:t>
            </a:r>
            <a:r>
              <a:rPr sz="2000" spc="59" dirty="0">
                <a:latin typeface="Calibri"/>
                <a:cs typeface="Calibri"/>
              </a:rPr>
              <a:t>another </a:t>
            </a:r>
            <a:r>
              <a:rPr sz="2000" i="1" spc="50" dirty="0">
                <a:latin typeface="Cambria"/>
                <a:cs typeface="Cambria"/>
              </a:rPr>
              <a:t>M</a:t>
            </a:r>
            <a:r>
              <a:rPr sz="2200" spc="73" baseline="25925" dirty="0">
                <a:latin typeface="Lucida Sans Unicode"/>
                <a:cs typeface="Lucida Sans Unicode"/>
              </a:rPr>
              <a:t>′ </a:t>
            </a:r>
            <a:r>
              <a:rPr sz="2000" spc="99" dirty="0">
                <a:latin typeface="Calibri"/>
                <a:cs typeface="Calibri"/>
              </a:rPr>
              <a:t>with </a:t>
            </a:r>
            <a:r>
              <a:rPr sz="2000" i="1" spc="119" dirty="0">
                <a:latin typeface="Cambria"/>
                <a:cs typeface="Cambria"/>
              </a:rPr>
              <a:t>h</a:t>
            </a:r>
            <a:r>
              <a:rPr sz="2000" spc="119" dirty="0">
                <a:latin typeface="Lucida Sans Unicode"/>
                <a:cs typeface="Lucida Sans Unicode"/>
              </a:rPr>
              <a:t>(</a:t>
            </a:r>
            <a:r>
              <a:rPr sz="2000" i="1" spc="119" dirty="0">
                <a:latin typeface="Cambria"/>
                <a:cs typeface="Cambria"/>
              </a:rPr>
              <a:t>M</a:t>
            </a:r>
            <a:r>
              <a:rPr sz="2200" spc="176" baseline="25925" dirty="0">
                <a:latin typeface="Lucida Sans Unicode"/>
                <a:cs typeface="Lucida Sans Unicode"/>
              </a:rPr>
              <a:t>′</a:t>
            </a:r>
            <a:r>
              <a:rPr sz="2000" spc="119" dirty="0">
                <a:latin typeface="Lucida Sans Unicode"/>
                <a:cs typeface="Lucida Sans Unicode"/>
              </a:rPr>
              <a:t>) </a:t>
            </a:r>
            <a:r>
              <a:rPr sz="2000" spc="20" dirty="0">
                <a:latin typeface="Lucida Sans Unicode"/>
                <a:cs typeface="Lucida Sans Unicode"/>
              </a:rPr>
              <a:t>=</a:t>
            </a:r>
            <a:r>
              <a:rPr sz="2000" spc="-226" dirty="0">
                <a:latin typeface="Lucida Sans Unicode"/>
                <a:cs typeface="Lucida Sans Unicode"/>
              </a:rPr>
              <a:t> </a:t>
            </a:r>
            <a:r>
              <a:rPr sz="2000" i="1" spc="129" dirty="0">
                <a:latin typeface="Cambria"/>
                <a:cs typeface="Cambria"/>
              </a:rPr>
              <a:t>h</a:t>
            </a:r>
            <a:r>
              <a:rPr sz="2000" spc="129" dirty="0">
                <a:latin typeface="Lucida Sans Unicode"/>
                <a:cs typeface="Lucida Sans Unicode"/>
              </a:rPr>
              <a:t>(</a:t>
            </a:r>
            <a:r>
              <a:rPr sz="2000" i="1" spc="129" dirty="0">
                <a:latin typeface="Cambria"/>
                <a:cs typeface="Cambria"/>
              </a:rPr>
              <a:t>M</a:t>
            </a:r>
            <a:r>
              <a:rPr sz="2000" spc="129" dirty="0">
                <a:latin typeface="Lucida Sans Unicode"/>
                <a:cs typeface="Lucida Sans Unicode"/>
              </a:rPr>
              <a:t>)</a:t>
            </a:r>
            <a:endParaRPr sz="2000" dirty="0">
              <a:latin typeface="Lucida Sans Unicode"/>
              <a:cs typeface="Lucida Sans Unicode"/>
            </a:endParaRPr>
          </a:p>
          <a:p>
            <a:pPr marL="25179">
              <a:spcBef>
                <a:spcPts val="1051"/>
              </a:spcBef>
            </a:pPr>
            <a:r>
              <a:rPr sz="2100" spc="79" dirty="0">
                <a:latin typeface="Calibri"/>
                <a:cs typeface="Calibri"/>
              </a:rPr>
              <a:t>Collision </a:t>
            </a:r>
            <a:r>
              <a:rPr sz="2100" spc="40" dirty="0">
                <a:latin typeface="Calibri"/>
                <a:cs typeface="Calibri"/>
              </a:rPr>
              <a:t>resistance:  </a:t>
            </a:r>
            <a:r>
              <a:rPr sz="2100" spc="69" dirty="0">
                <a:latin typeface="Calibri"/>
                <a:cs typeface="Calibri"/>
              </a:rPr>
              <a:t>it shall </a:t>
            </a:r>
            <a:r>
              <a:rPr sz="2100" spc="40" dirty="0">
                <a:latin typeface="Calibri"/>
                <a:cs typeface="Calibri"/>
              </a:rPr>
              <a:t>take </a:t>
            </a:r>
            <a:r>
              <a:rPr sz="2100" spc="-10" dirty="0">
                <a:latin typeface="Calibri"/>
                <a:cs typeface="Calibri"/>
              </a:rPr>
              <a:t>2</a:t>
            </a:r>
            <a:r>
              <a:rPr sz="2400" i="1" spc="-14" baseline="27777" dirty="0">
                <a:latin typeface="Cambria"/>
                <a:cs typeface="Cambria"/>
              </a:rPr>
              <a:t>n</a:t>
            </a:r>
            <a:r>
              <a:rPr sz="2400" spc="-14" baseline="27777" dirty="0">
                <a:latin typeface="Book Antiqua"/>
                <a:cs typeface="Book Antiqua"/>
              </a:rPr>
              <a:t>/</a:t>
            </a:r>
            <a:r>
              <a:rPr sz="2400" spc="-14" baseline="27777" dirty="0">
                <a:latin typeface="Calibri"/>
                <a:cs typeface="Calibri"/>
              </a:rPr>
              <a:t>2  </a:t>
            </a:r>
            <a:r>
              <a:rPr sz="2100" spc="59" dirty="0">
                <a:latin typeface="Calibri"/>
                <a:cs typeface="Calibri"/>
              </a:rPr>
              <a:t>eﬀort</a:t>
            </a:r>
            <a:r>
              <a:rPr sz="2100" spc="109" dirty="0">
                <a:latin typeface="Calibri"/>
                <a:cs typeface="Calibri"/>
              </a:rPr>
              <a:t> </a:t>
            </a:r>
            <a:r>
              <a:rPr sz="2100" spc="50" dirty="0">
                <a:latin typeface="Calibri"/>
                <a:cs typeface="Calibri"/>
              </a:rPr>
              <a:t>to</a:t>
            </a:r>
            <a:endParaRPr sz="2100" dirty="0">
              <a:latin typeface="Calibri"/>
              <a:cs typeface="Calibri"/>
            </a:endParaRPr>
          </a:p>
          <a:p>
            <a:pPr marL="574082">
              <a:spcBef>
                <a:spcPts val="347"/>
              </a:spcBef>
            </a:pPr>
            <a:r>
              <a:rPr sz="2000" spc="89" dirty="0">
                <a:latin typeface="Calibri"/>
                <a:cs typeface="Calibri"/>
              </a:rPr>
              <a:t>ﬁnd </a:t>
            </a:r>
            <a:r>
              <a:rPr sz="2000" i="1" spc="-69" dirty="0">
                <a:latin typeface="Cambria"/>
                <a:cs typeface="Cambria"/>
              </a:rPr>
              <a:t>x</a:t>
            </a:r>
            <a:r>
              <a:rPr sz="2200" spc="-103" baseline="-11111" dirty="0">
                <a:latin typeface="Calibri"/>
                <a:cs typeface="Calibri"/>
              </a:rPr>
              <a:t>1</a:t>
            </a:r>
            <a:r>
              <a:rPr lang="en-US" sz="2200" spc="-103" dirty="0">
                <a:latin typeface="Calibri"/>
                <a:cs typeface="Calibri"/>
              </a:rPr>
              <a:t>  &lt; &gt; </a:t>
            </a:r>
            <a:r>
              <a:rPr sz="2000" i="1" spc="10" dirty="0">
                <a:latin typeface="Cambria"/>
                <a:cs typeface="Cambria"/>
              </a:rPr>
              <a:t>x</a:t>
            </a:r>
            <a:r>
              <a:rPr sz="2200" spc="14" baseline="-11111" dirty="0">
                <a:latin typeface="Calibri"/>
                <a:cs typeface="Calibri"/>
              </a:rPr>
              <a:t>2 </a:t>
            </a:r>
            <a:r>
              <a:rPr sz="2000" spc="89" dirty="0">
                <a:latin typeface="Calibri"/>
                <a:cs typeface="Calibri"/>
              </a:rPr>
              <a:t>such </a:t>
            </a:r>
            <a:r>
              <a:rPr sz="2000" spc="59" dirty="0">
                <a:latin typeface="Calibri"/>
                <a:cs typeface="Calibri"/>
              </a:rPr>
              <a:t>that </a:t>
            </a:r>
            <a:r>
              <a:rPr sz="2000" i="1" spc="10" dirty="0">
                <a:latin typeface="Cambria"/>
                <a:cs typeface="Cambria"/>
              </a:rPr>
              <a:t>h</a:t>
            </a:r>
            <a:r>
              <a:rPr sz="2000" spc="10" dirty="0">
                <a:latin typeface="Lucida Sans Unicode"/>
                <a:cs typeface="Lucida Sans Unicode"/>
              </a:rPr>
              <a:t>(</a:t>
            </a:r>
            <a:r>
              <a:rPr sz="2000" i="1" spc="10" dirty="0">
                <a:latin typeface="Cambria"/>
                <a:cs typeface="Cambria"/>
              </a:rPr>
              <a:t>x</a:t>
            </a:r>
            <a:r>
              <a:rPr sz="2200" spc="14" baseline="-11111" dirty="0">
                <a:latin typeface="Calibri"/>
                <a:cs typeface="Calibri"/>
              </a:rPr>
              <a:t>1 </a:t>
            </a:r>
            <a:r>
              <a:rPr sz="2000" spc="149" dirty="0">
                <a:latin typeface="Lucida Sans Unicode"/>
                <a:cs typeface="Lucida Sans Unicode"/>
              </a:rPr>
              <a:t>) </a:t>
            </a:r>
            <a:r>
              <a:rPr sz="2000" spc="20" dirty="0">
                <a:latin typeface="Lucida Sans Unicode"/>
                <a:cs typeface="Lucida Sans Unicode"/>
              </a:rPr>
              <a:t>=</a:t>
            </a:r>
            <a:r>
              <a:rPr sz="2000" spc="-149" dirty="0">
                <a:latin typeface="Lucida Sans Unicode"/>
                <a:cs typeface="Lucida Sans Unicode"/>
              </a:rPr>
              <a:t> </a:t>
            </a:r>
            <a:r>
              <a:rPr sz="2000" i="1" spc="99" dirty="0">
                <a:latin typeface="Cambria"/>
                <a:cs typeface="Cambria"/>
              </a:rPr>
              <a:t>h</a:t>
            </a:r>
            <a:r>
              <a:rPr sz="2000" spc="99" dirty="0">
                <a:latin typeface="Lucida Sans Unicode"/>
                <a:cs typeface="Lucida Sans Unicode"/>
              </a:rPr>
              <a:t>(</a:t>
            </a:r>
            <a:r>
              <a:rPr sz="2000" i="1" spc="99" dirty="0">
                <a:latin typeface="Cambria"/>
                <a:cs typeface="Cambria"/>
              </a:rPr>
              <a:t>x</a:t>
            </a:r>
            <a:r>
              <a:rPr sz="2200" spc="149" baseline="-11111" dirty="0">
                <a:latin typeface="Calibri"/>
                <a:cs typeface="Calibri"/>
              </a:rPr>
              <a:t>2</a:t>
            </a:r>
            <a:r>
              <a:rPr sz="2000" spc="99" dirty="0">
                <a:latin typeface="Lucida Sans Unicode"/>
                <a:cs typeface="Lucida Sans Unicode"/>
              </a:rPr>
              <a:t>)</a:t>
            </a:r>
            <a:endParaRPr sz="20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089387911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state: </a:t>
            </a:r>
            <a:r>
              <a:rPr spc="149" dirty="0"/>
              <a:t>an </a:t>
            </a:r>
            <a:r>
              <a:rPr spc="109" dirty="0"/>
              <a:t>array </a:t>
            </a:r>
            <a:r>
              <a:rPr spc="89" dirty="0"/>
              <a:t>of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30" dirty="0"/>
              <a:t>2</a:t>
            </a:r>
            <a:r>
              <a:rPr sz="3000" i="1" spc="44" baseline="27777" dirty="0">
                <a:latin typeface="Times New Roman"/>
                <a:cs typeface="Times New Roman"/>
              </a:rPr>
              <a:t>ℓ</a:t>
            </a:r>
            <a:r>
              <a:rPr sz="3000" i="1" spc="73" baseline="27777" dirty="0">
                <a:latin typeface="Times New Roman"/>
                <a:cs typeface="Times New Roman"/>
              </a:rPr>
              <a:t> </a:t>
            </a:r>
            <a:r>
              <a:rPr sz="2800" spc="119" dirty="0"/>
              <a:t>bits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376" y="4767726"/>
            <a:ext cx="862760" cy="0"/>
          </a:xfrm>
          <a:custGeom>
            <a:avLst/>
            <a:gdLst/>
            <a:ahLst/>
            <a:cxnLst/>
            <a:rect l="l" t="t" r="r" b="b"/>
            <a:pathLst>
              <a:path w="434975">
                <a:moveTo>
                  <a:pt x="0" y="0"/>
                </a:moveTo>
                <a:lnTo>
                  <a:pt x="434766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0" y="0"/>
                </a:moveTo>
                <a:lnTo>
                  <a:pt x="70975" y="20307"/>
                </a:lnTo>
                <a:lnTo>
                  <a:pt x="0" y="40614"/>
                </a:lnTo>
                <a:lnTo>
                  <a:pt x="20307" y="20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0307" y="20307"/>
                </a:moveTo>
                <a:lnTo>
                  <a:pt x="0" y="40614"/>
                </a:lnTo>
                <a:lnTo>
                  <a:pt x="70975" y="20307"/>
                </a:lnTo>
                <a:lnTo>
                  <a:pt x="0" y="0"/>
                </a:lnTo>
                <a:lnTo>
                  <a:pt x="20307" y="20307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75" y="3906173"/>
            <a:ext cx="0" cy="861969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434766"/>
                </a:moveTo>
                <a:lnTo>
                  <a:pt x="0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0" y="70975"/>
                </a:moveTo>
                <a:lnTo>
                  <a:pt x="20307" y="0"/>
                </a:lnTo>
                <a:lnTo>
                  <a:pt x="40614" y="70975"/>
                </a:lnTo>
                <a:lnTo>
                  <a:pt x="20307" y="50668"/>
                </a:lnTo>
                <a:lnTo>
                  <a:pt x="0" y="70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20307" y="50668"/>
                </a:moveTo>
                <a:lnTo>
                  <a:pt x="40614" y="70975"/>
                </a:lnTo>
                <a:lnTo>
                  <a:pt x="20307" y="0"/>
                </a:lnTo>
                <a:lnTo>
                  <a:pt x="0" y="70975"/>
                </a:lnTo>
                <a:lnTo>
                  <a:pt x="20307" y="50668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9375" y="4250867"/>
            <a:ext cx="690208" cy="517181"/>
          </a:xfrm>
          <a:custGeom>
            <a:avLst/>
            <a:gdLst/>
            <a:ahLst/>
            <a:cxnLst/>
            <a:rect l="l" t="t" r="r" b="b"/>
            <a:pathLst>
              <a:path w="347980" h="260985">
                <a:moveTo>
                  <a:pt x="0" y="260823"/>
                </a:moveTo>
                <a:lnTo>
                  <a:pt x="347795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0" y="26326"/>
                </a:moveTo>
                <a:lnTo>
                  <a:pt x="68992" y="0"/>
                </a:lnTo>
                <a:lnTo>
                  <a:pt x="24360" y="58806"/>
                </a:lnTo>
                <a:lnTo>
                  <a:pt x="28382" y="30429"/>
                </a:lnTo>
                <a:lnTo>
                  <a:pt x="0" y="26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28382" y="30429"/>
                </a:moveTo>
                <a:lnTo>
                  <a:pt x="24360" y="58806"/>
                </a:lnTo>
                <a:lnTo>
                  <a:pt x="68992" y="0"/>
                </a:lnTo>
                <a:lnTo>
                  <a:pt x="0" y="26326"/>
                </a:lnTo>
                <a:lnTo>
                  <a:pt x="28382" y="30429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2807" y="4715160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x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81" y="3710011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y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357" y="3853603"/>
            <a:ext cx="20404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z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3979" y="3422826"/>
            <a:ext cx="662499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spc="20" dirty="0">
                <a:latin typeface="Palatino Linotype"/>
                <a:cs typeface="Palatino Linotype"/>
              </a:rPr>
              <a:t>row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6507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3958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406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6507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93958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406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507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93958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81406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6507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3958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81406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8855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56303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91565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91565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79013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79013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66462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66462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6621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91565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64069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79013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51518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66462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53911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53911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41359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41359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76621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91565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4069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79013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51518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66462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76621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91565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64069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79013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51518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66462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576621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76621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64069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64069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51518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51518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76620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76621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64068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64069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51517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1518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76620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76621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64068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64069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51517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51518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76620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76621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64068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64069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51517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51518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61677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61677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49125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49125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3657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3657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2402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402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11473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611473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467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467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34181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4181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9216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216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09080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9080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496529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96529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51913" y="5816339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51913" y="622001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99281" y="5669897"/>
            <a:ext cx="7004102" cy="753122"/>
          </a:xfrm>
          <a:prstGeom prst="rect">
            <a:avLst/>
          </a:prstGeom>
        </p:spPr>
        <p:txBody>
          <a:bodyPr vert="horz" wrap="square" lIns="0" tIns="3777" rIns="0" bIns="0" rtlCol="0">
            <a:spAutoFit/>
          </a:bodyPr>
          <a:lstStyle/>
          <a:p>
            <a:pPr marL="25179">
              <a:spcBef>
                <a:spcPts val="30"/>
              </a:spcBef>
            </a:pPr>
            <a:r>
              <a:rPr sz="2100" spc="-30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-30" dirty="0">
                <a:latin typeface="Calibri"/>
                <a:cs typeface="Calibri"/>
              </a:rPr>
              <a:t>5 </a:t>
            </a:r>
            <a:r>
              <a:rPr sz="2100" spc="50" dirty="0">
                <a:solidFill>
                  <a:srgbClr val="BC1919"/>
                </a:solidFill>
                <a:latin typeface="Calibri"/>
                <a:cs typeface="Calibri"/>
              </a:rPr>
              <a:t>lanes</a:t>
            </a:r>
            <a:r>
              <a:rPr sz="2100" spc="50" dirty="0">
                <a:latin typeface="Calibri"/>
                <a:cs typeface="Calibri"/>
              </a:rPr>
              <a:t>, </a:t>
            </a:r>
            <a:r>
              <a:rPr sz="2100" spc="59" dirty="0">
                <a:latin typeface="Calibri"/>
                <a:cs typeface="Calibri"/>
              </a:rPr>
              <a:t>each </a:t>
            </a:r>
            <a:r>
              <a:rPr sz="2100" spc="79" dirty="0">
                <a:latin typeface="Calibri"/>
                <a:cs typeface="Calibri"/>
              </a:rPr>
              <a:t>containing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 </a:t>
            </a:r>
            <a:r>
              <a:rPr sz="2100" spc="59" dirty="0">
                <a:latin typeface="Calibri"/>
                <a:cs typeface="Calibri"/>
              </a:rPr>
              <a:t>bits </a:t>
            </a:r>
            <a:r>
              <a:rPr sz="2100" spc="-50" dirty="0">
                <a:latin typeface="Calibri"/>
                <a:cs typeface="Calibri"/>
              </a:rPr>
              <a:t>(1, </a:t>
            </a:r>
            <a:r>
              <a:rPr sz="2100" dirty="0">
                <a:latin typeface="Calibri"/>
                <a:cs typeface="Calibri"/>
              </a:rPr>
              <a:t>2, 4, 8, </a:t>
            </a:r>
            <a:r>
              <a:rPr sz="2100" spc="-79" dirty="0">
                <a:latin typeface="Calibri"/>
                <a:cs typeface="Calibri"/>
              </a:rPr>
              <a:t>16, </a:t>
            </a:r>
            <a:r>
              <a:rPr sz="2100" spc="-30" dirty="0">
                <a:latin typeface="Calibri"/>
                <a:cs typeface="Calibri"/>
              </a:rPr>
              <a:t>32 </a:t>
            </a:r>
            <a:r>
              <a:rPr sz="2100" spc="59" dirty="0">
                <a:latin typeface="Calibri"/>
                <a:cs typeface="Calibri"/>
              </a:rPr>
              <a:t>or </a:t>
            </a:r>
            <a:r>
              <a:rPr sz="2100" spc="347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64)</a:t>
            </a:r>
            <a:endParaRPr sz="2100">
              <a:latin typeface="Calibri"/>
              <a:cs typeface="Calibri"/>
            </a:endParaRPr>
          </a:p>
          <a:p>
            <a:pPr marL="27697">
              <a:spcBef>
                <a:spcPts val="563"/>
              </a:spcBef>
            </a:pPr>
            <a:r>
              <a:rPr sz="2200" spc="79" dirty="0">
                <a:latin typeface="Lucida Sans Unicode"/>
                <a:cs typeface="Lucida Sans Unicode"/>
              </a:rPr>
              <a:t>(</a:t>
            </a:r>
            <a:r>
              <a:rPr sz="2100" spc="79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50" dirty="0">
                <a:latin typeface="Calibri"/>
                <a:cs typeface="Calibri"/>
              </a:rPr>
              <a:t>5</a:t>
            </a:r>
            <a:r>
              <a:rPr sz="2200" spc="50" dirty="0">
                <a:latin typeface="Lucida Sans Unicode"/>
                <a:cs typeface="Lucida Sans Unicode"/>
              </a:rPr>
              <a:t>)</a:t>
            </a:r>
            <a:r>
              <a:rPr sz="2100" spc="50" dirty="0">
                <a:latin typeface="Calibri"/>
                <a:cs typeface="Calibri"/>
              </a:rPr>
              <a:t>-bit </a:t>
            </a:r>
            <a:r>
              <a:rPr sz="2100" spc="59" dirty="0">
                <a:solidFill>
                  <a:srgbClr val="BC1919"/>
                </a:solidFill>
                <a:latin typeface="Calibri"/>
                <a:cs typeface="Calibri"/>
              </a:rPr>
              <a:t>slices</a:t>
            </a:r>
            <a:r>
              <a:rPr sz="2100" spc="59" dirty="0">
                <a:latin typeface="Calibri"/>
                <a:cs typeface="Calibri"/>
              </a:rPr>
              <a:t>,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</a:t>
            </a:r>
            <a:r>
              <a:rPr sz="2100" spc="40" dirty="0">
                <a:latin typeface="Calibri"/>
                <a:cs typeface="Calibri"/>
              </a:rPr>
              <a:t>of</a:t>
            </a:r>
            <a:r>
              <a:rPr sz="2100" spc="59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them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209092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79" dirty="0"/>
              <a:t>state: </a:t>
            </a:r>
            <a:r>
              <a:rPr spc="149" dirty="0"/>
              <a:t>an </a:t>
            </a:r>
            <a:r>
              <a:rPr spc="109" dirty="0"/>
              <a:t>array </a:t>
            </a:r>
            <a:r>
              <a:rPr spc="89" dirty="0"/>
              <a:t>of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10" dirty="0"/>
              <a:t>5 </a:t>
            </a:r>
            <a:r>
              <a:rPr sz="3000" spc="-69" dirty="0">
                <a:latin typeface="Lucida Sans Unicode"/>
                <a:cs typeface="Lucida Sans Unicode"/>
              </a:rPr>
              <a:t>× </a:t>
            </a:r>
            <a:r>
              <a:rPr spc="30" dirty="0"/>
              <a:t>2</a:t>
            </a:r>
            <a:r>
              <a:rPr sz="3000" i="1" spc="44" baseline="27777" dirty="0">
                <a:latin typeface="Times New Roman"/>
                <a:cs typeface="Times New Roman"/>
              </a:rPr>
              <a:t>ℓ</a:t>
            </a:r>
            <a:r>
              <a:rPr sz="3000" i="1" spc="73" baseline="27777" dirty="0">
                <a:latin typeface="Times New Roman"/>
                <a:cs typeface="Times New Roman"/>
              </a:rPr>
              <a:t> </a:t>
            </a:r>
            <a:r>
              <a:rPr sz="2800" spc="119" dirty="0"/>
              <a:t>bits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9376" y="4767726"/>
            <a:ext cx="862760" cy="0"/>
          </a:xfrm>
          <a:custGeom>
            <a:avLst/>
            <a:gdLst/>
            <a:ahLst/>
            <a:cxnLst/>
            <a:rect l="l" t="t" r="r" b="b"/>
            <a:pathLst>
              <a:path w="434975">
                <a:moveTo>
                  <a:pt x="0" y="0"/>
                </a:moveTo>
                <a:lnTo>
                  <a:pt x="434766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0" y="0"/>
                </a:moveTo>
                <a:lnTo>
                  <a:pt x="70975" y="20307"/>
                </a:lnTo>
                <a:lnTo>
                  <a:pt x="0" y="40614"/>
                </a:lnTo>
                <a:lnTo>
                  <a:pt x="20307" y="20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1028" y="4727485"/>
            <a:ext cx="141064" cy="80534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0307" y="20307"/>
                </a:moveTo>
                <a:lnTo>
                  <a:pt x="0" y="40614"/>
                </a:lnTo>
                <a:lnTo>
                  <a:pt x="70975" y="20307"/>
                </a:lnTo>
                <a:lnTo>
                  <a:pt x="0" y="0"/>
                </a:lnTo>
                <a:lnTo>
                  <a:pt x="20307" y="20307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375" y="3906173"/>
            <a:ext cx="0" cy="861969"/>
          </a:xfrm>
          <a:custGeom>
            <a:avLst/>
            <a:gdLst/>
            <a:ahLst/>
            <a:cxnLst/>
            <a:rect l="l" t="t" r="r" b="b"/>
            <a:pathLst>
              <a:path h="434975">
                <a:moveTo>
                  <a:pt x="0" y="434766"/>
                </a:moveTo>
                <a:lnTo>
                  <a:pt x="0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0" y="70975"/>
                </a:moveTo>
                <a:lnTo>
                  <a:pt x="20307" y="0"/>
                </a:lnTo>
                <a:lnTo>
                  <a:pt x="40614" y="70975"/>
                </a:lnTo>
                <a:lnTo>
                  <a:pt x="20307" y="50668"/>
                </a:lnTo>
                <a:lnTo>
                  <a:pt x="0" y="70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9094" y="3886104"/>
            <a:ext cx="80608" cy="140935"/>
          </a:xfrm>
          <a:custGeom>
            <a:avLst/>
            <a:gdLst/>
            <a:ahLst/>
            <a:cxnLst/>
            <a:rect l="l" t="t" r="r" b="b"/>
            <a:pathLst>
              <a:path w="40640" h="71119">
                <a:moveTo>
                  <a:pt x="20307" y="50668"/>
                </a:moveTo>
                <a:lnTo>
                  <a:pt x="40614" y="70975"/>
                </a:lnTo>
                <a:lnTo>
                  <a:pt x="20307" y="0"/>
                </a:lnTo>
                <a:lnTo>
                  <a:pt x="0" y="70975"/>
                </a:lnTo>
                <a:lnTo>
                  <a:pt x="20307" y="50668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9375" y="4250867"/>
            <a:ext cx="690208" cy="517181"/>
          </a:xfrm>
          <a:custGeom>
            <a:avLst/>
            <a:gdLst/>
            <a:ahLst/>
            <a:cxnLst/>
            <a:rect l="l" t="t" r="r" b="b"/>
            <a:pathLst>
              <a:path w="347980" h="260985">
                <a:moveTo>
                  <a:pt x="0" y="260823"/>
                </a:moveTo>
                <a:lnTo>
                  <a:pt x="347795" y="0"/>
                </a:lnTo>
              </a:path>
            </a:pathLst>
          </a:custGeom>
          <a:ln w="10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0" y="26326"/>
                </a:moveTo>
                <a:lnTo>
                  <a:pt x="68992" y="0"/>
                </a:lnTo>
                <a:lnTo>
                  <a:pt x="24360" y="58806"/>
                </a:lnTo>
                <a:lnTo>
                  <a:pt x="28382" y="30429"/>
                </a:lnTo>
                <a:lnTo>
                  <a:pt x="0" y="263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08497" y="4238795"/>
            <a:ext cx="137286" cy="117026"/>
          </a:xfrm>
          <a:custGeom>
            <a:avLst/>
            <a:gdLst/>
            <a:ahLst/>
            <a:cxnLst/>
            <a:rect l="l" t="t" r="r" b="b"/>
            <a:pathLst>
              <a:path w="69214" h="59055">
                <a:moveTo>
                  <a:pt x="28382" y="30429"/>
                </a:moveTo>
                <a:lnTo>
                  <a:pt x="24360" y="58806"/>
                </a:lnTo>
                <a:lnTo>
                  <a:pt x="68992" y="0"/>
                </a:lnTo>
                <a:lnTo>
                  <a:pt x="0" y="26326"/>
                </a:lnTo>
                <a:lnTo>
                  <a:pt x="28382" y="30429"/>
                </a:lnTo>
                <a:close/>
              </a:path>
            </a:pathLst>
          </a:custGeom>
          <a:ln w="50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32807" y="4715160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x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81" y="3710011"/>
            <a:ext cx="222932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y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45357" y="3853603"/>
            <a:ext cx="20404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i="1" spc="10" dirty="0">
                <a:latin typeface="Palatino Linotype"/>
                <a:cs typeface="Palatino Linotype"/>
              </a:rPr>
              <a:t>z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63980" y="3422826"/>
            <a:ext cx="120534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700" spc="20" dirty="0">
                <a:latin typeface="Palatino Linotype"/>
                <a:cs typeface="Palatino Linotype"/>
              </a:rPr>
              <a:t>column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06507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93958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1406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8855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56303" y="132150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6507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3958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81406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68855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56303" y="160869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06507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93958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406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68855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56303" y="18958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6507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93958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81406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8855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56303" y="21830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6507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3958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81406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8855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56303" y="24702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1565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9013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66462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53911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41359" y="140758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91565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91565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79013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79013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66462" y="1694773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66462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3911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41359" y="169477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6621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91565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64069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79013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51518" y="221181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29"/>
                </a:moveTo>
                <a:lnTo>
                  <a:pt x="57950" y="28929"/>
                </a:lnTo>
                <a:lnTo>
                  <a:pt x="57950" y="0"/>
                </a:lnTo>
                <a:lnTo>
                  <a:pt x="0" y="0"/>
                </a:lnTo>
                <a:lnTo>
                  <a:pt x="0" y="28929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66462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53911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53911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41359" y="198195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41359" y="198195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76621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91565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64069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79013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51518" y="2499000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66462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53911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41359" y="226914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76621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91565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64069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79013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51518" y="2786185"/>
            <a:ext cx="115872" cy="57882"/>
          </a:xfrm>
          <a:custGeom>
            <a:avLst/>
            <a:gdLst/>
            <a:ahLst/>
            <a:cxnLst/>
            <a:rect l="l" t="t" r="r" b="b"/>
            <a:pathLst>
              <a:path w="58419" h="29209">
                <a:moveTo>
                  <a:pt x="0" y="28930"/>
                </a:moveTo>
                <a:lnTo>
                  <a:pt x="57950" y="28930"/>
                </a:lnTo>
                <a:lnTo>
                  <a:pt x="57950" y="0"/>
                </a:lnTo>
                <a:lnTo>
                  <a:pt x="0" y="0"/>
                </a:lnTo>
                <a:lnTo>
                  <a:pt x="0" y="2893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66462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53911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41359" y="255632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76621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64069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51518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3896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26417" y="149385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576621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76621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64069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864069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151518" y="1781036"/>
            <a:ext cx="288426" cy="144710"/>
          </a:xfrm>
          <a:custGeom>
            <a:avLst/>
            <a:gdLst/>
            <a:ahLst/>
            <a:cxnLst/>
            <a:rect l="l" t="t" r="r" b="b"/>
            <a:pathLst>
              <a:path w="145414" h="73025">
                <a:moveTo>
                  <a:pt x="0" y="72461"/>
                </a:moveTo>
                <a:lnTo>
                  <a:pt x="144922" y="72461"/>
                </a:lnTo>
                <a:lnTo>
                  <a:pt x="144922" y="0"/>
                </a:ln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151518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3896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26417" y="17810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76620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76621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64068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64069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51517" y="221181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51518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3896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26417" y="2068223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76620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76621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864068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864069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151517" y="2499000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51518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43896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26417" y="235540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76620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76621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64068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864069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51517" y="2786185"/>
            <a:ext cx="0" cy="144710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72461"/>
                </a:moveTo>
                <a:lnTo>
                  <a:pt x="0" y="0"/>
                </a:lnTo>
                <a:lnTo>
                  <a:pt x="0" y="72461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51518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3896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726417" y="264259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461677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61677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49125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49125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3657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3657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24024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24024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611473" y="157993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611473" y="157993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461677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749125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03657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24024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611473" y="186712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461677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749125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03657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24024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611473" y="2154306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461677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49125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03657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324024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611473" y="2441491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461677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749125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03657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324024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611473" y="272867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467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467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34181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4181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921632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21632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09080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209080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496529" y="166619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496529" y="166619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467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634181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21632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209080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496529" y="195338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3467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634181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921632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209080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496529" y="224056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3467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4181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21632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209080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496529" y="252775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3467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634181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21632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209080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96529" y="28149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231610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5190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06507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093958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381406" y="175228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231610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190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06507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093958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381406" y="203946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231610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5190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06507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93958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381406" y="23266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231610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5190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806507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93958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81406" y="2613839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231610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5190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806507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093958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381406" y="2901024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116666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404114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691565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79013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266462" y="183836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116666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404114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691565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979013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266462" y="212555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16666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404114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691565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979013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5266462" y="241273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116666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404114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691565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979013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266462" y="2699922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16666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404114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691565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979013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266462" y="2987107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01722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289170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576621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864069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151518" y="1924628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001722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289170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576621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864069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5151518" y="221181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01722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289170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576621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864069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151518" y="249900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01722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289170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576621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864069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5151518" y="2786185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5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001722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289170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576621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864069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solidFill>
            <a:srgbClr val="BFBFB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5151518" y="3073370"/>
            <a:ext cx="288426" cy="288162"/>
          </a:xfrm>
          <a:custGeom>
            <a:avLst/>
            <a:gdLst/>
            <a:ahLst/>
            <a:cxnLst/>
            <a:rect l="l" t="t" r="r" b="b"/>
            <a:pathLst>
              <a:path w="145414" h="145414">
                <a:moveTo>
                  <a:pt x="0" y="0"/>
                </a:moveTo>
                <a:lnTo>
                  <a:pt x="144922" y="0"/>
                </a:lnTo>
                <a:lnTo>
                  <a:pt x="144922" y="144922"/>
                </a:lnTo>
                <a:lnTo>
                  <a:pt x="0" y="144922"/>
                </a:lnTo>
                <a:lnTo>
                  <a:pt x="0" y="0"/>
                </a:lnTo>
                <a:close/>
              </a:path>
            </a:pathLst>
          </a:custGeom>
          <a:ln w="57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51913" y="5816339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551913" y="622001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 txBox="1"/>
          <p:nvPr/>
        </p:nvSpPr>
        <p:spPr>
          <a:xfrm>
            <a:off x="799281" y="5669897"/>
            <a:ext cx="7004102" cy="753122"/>
          </a:xfrm>
          <a:prstGeom prst="rect">
            <a:avLst/>
          </a:prstGeom>
        </p:spPr>
        <p:txBody>
          <a:bodyPr vert="horz" wrap="square" lIns="0" tIns="3777" rIns="0" bIns="0" rtlCol="0">
            <a:spAutoFit/>
          </a:bodyPr>
          <a:lstStyle/>
          <a:p>
            <a:pPr marL="25179">
              <a:spcBef>
                <a:spcPts val="30"/>
              </a:spcBef>
            </a:pPr>
            <a:r>
              <a:rPr sz="2100" spc="-30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-30" dirty="0">
                <a:latin typeface="Calibri"/>
                <a:cs typeface="Calibri"/>
              </a:rPr>
              <a:t>5 </a:t>
            </a:r>
            <a:r>
              <a:rPr sz="2100" spc="50" dirty="0">
                <a:solidFill>
                  <a:srgbClr val="BC1919"/>
                </a:solidFill>
                <a:latin typeface="Calibri"/>
                <a:cs typeface="Calibri"/>
              </a:rPr>
              <a:t>lanes</a:t>
            </a:r>
            <a:r>
              <a:rPr sz="2100" spc="50" dirty="0">
                <a:latin typeface="Calibri"/>
                <a:cs typeface="Calibri"/>
              </a:rPr>
              <a:t>, </a:t>
            </a:r>
            <a:r>
              <a:rPr sz="2100" spc="59" dirty="0">
                <a:latin typeface="Calibri"/>
                <a:cs typeface="Calibri"/>
              </a:rPr>
              <a:t>each </a:t>
            </a:r>
            <a:r>
              <a:rPr sz="2100" spc="79" dirty="0">
                <a:latin typeface="Calibri"/>
                <a:cs typeface="Calibri"/>
              </a:rPr>
              <a:t>containing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 </a:t>
            </a:r>
            <a:r>
              <a:rPr sz="2100" spc="59" dirty="0">
                <a:latin typeface="Calibri"/>
                <a:cs typeface="Calibri"/>
              </a:rPr>
              <a:t>bits </a:t>
            </a:r>
            <a:r>
              <a:rPr sz="2100" spc="-50" dirty="0">
                <a:latin typeface="Calibri"/>
                <a:cs typeface="Calibri"/>
              </a:rPr>
              <a:t>(1, </a:t>
            </a:r>
            <a:r>
              <a:rPr sz="2100" dirty="0">
                <a:latin typeface="Calibri"/>
                <a:cs typeface="Calibri"/>
              </a:rPr>
              <a:t>2, 4, 8, </a:t>
            </a:r>
            <a:r>
              <a:rPr sz="2100" spc="-79" dirty="0">
                <a:latin typeface="Calibri"/>
                <a:cs typeface="Calibri"/>
              </a:rPr>
              <a:t>16, </a:t>
            </a:r>
            <a:r>
              <a:rPr sz="2100" spc="-30" dirty="0">
                <a:latin typeface="Calibri"/>
                <a:cs typeface="Calibri"/>
              </a:rPr>
              <a:t>32 </a:t>
            </a:r>
            <a:r>
              <a:rPr sz="2100" spc="59" dirty="0">
                <a:latin typeface="Calibri"/>
                <a:cs typeface="Calibri"/>
              </a:rPr>
              <a:t>or </a:t>
            </a:r>
            <a:r>
              <a:rPr sz="2100" spc="347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64)</a:t>
            </a:r>
            <a:endParaRPr sz="2100">
              <a:latin typeface="Calibri"/>
              <a:cs typeface="Calibri"/>
            </a:endParaRPr>
          </a:p>
          <a:p>
            <a:pPr marL="27697">
              <a:spcBef>
                <a:spcPts val="563"/>
              </a:spcBef>
            </a:pPr>
            <a:r>
              <a:rPr sz="2200" spc="79" dirty="0">
                <a:latin typeface="Lucida Sans Unicode"/>
                <a:cs typeface="Lucida Sans Unicode"/>
              </a:rPr>
              <a:t>(</a:t>
            </a:r>
            <a:r>
              <a:rPr sz="2100" spc="79" dirty="0">
                <a:latin typeface="Calibri"/>
                <a:cs typeface="Calibri"/>
              </a:rPr>
              <a:t>5 </a:t>
            </a:r>
            <a:r>
              <a:rPr sz="2200" spc="10" dirty="0">
                <a:latin typeface="Lucida Sans Unicode"/>
                <a:cs typeface="Lucida Sans Unicode"/>
              </a:rPr>
              <a:t>× </a:t>
            </a:r>
            <a:r>
              <a:rPr sz="2100" spc="50" dirty="0">
                <a:latin typeface="Calibri"/>
                <a:cs typeface="Calibri"/>
              </a:rPr>
              <a:t>5</a:t>
            </a:r>
            <a:r>
              <a:rPr sz="2200" spc="50" dirty="0">
                <a:latin typeface="Lucida Sans Unicode"/>
                <a:cs typeface="Lucida Sans Unicode"/>
              </a:rPr>
              <a:t>)</a:t>
            </a:r>
            <a:r>
              <a:rPr sz="2100" spc="50" dirty="0">
                <a:latin typeface="Calibri"/>
                <a:cs typeface="Calibri"/>
              </a:rPr>
              <a:t>-bit </a:t>
            </a:r>
            <a:r>
              <a:rPr sz="2100" spc="59" dirty="0">
                <a:solidFill>
                  <a:srgbClr val="BC1919"/>
                </a:solidFill>
                <a:latin typeface="Calibri"/>
                <a:cs typeface="Calibri"/>
              </a:rPr>
              <a:t>slices</a:t>
            </a:r>
            <a:r>
              <a:rPr sz="2100" spc="59" dirty="0">
                <a:latin typeface="Calibri"/>
                <a:cs typeface="Calibri"/>
              </a:rPr>
              <a:t>,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400" i="1" spc="14" baseline="27777" dirty="0">
                <a:latin typeface="Times New Roman"/>
                <a:cs typeface="Times New Roman"/>
              </a:rPr>
              <a:t>ℓ </a:t>
            </a:r>
            <a:r>
              <a:rPr sz="2100" spc="40" dirty="0">
                <a:latin typeface="Calibri"/>
                <a:cs typeface="Calibri"/>
              </a:rPr>
              <a:t>of</a:t>
            </a:r>
            <a:r>
              <a:rPr sz="2100" spc="59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them</a:t>
            </a:r>
            <a:endParaRPr sz="2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837377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spc="-50" dirty="0">
                <a:latin typeface="Bookman Old Style"/>
                <a:cs typeface="Bookman Old Style"/>
              </a:rPr>
              <a:t>Keccak</a:t>
            </a:r>
            <a:r>
              <a:rPr spc="-50" dirty="0"/>
              <a:t>-</a:t>
            </a:r>
            <a:r>
              <a:rPr i="1" spc="-50" dirty="0">
                <a:latin typeface="Cambria"/>
                <a:cs typeface="Cambria"/>
              </a:rPr>
              <a:t>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4" y="1665631"/>
            <a:ext cx="8911703" cy="42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3435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lang="en-AU" spc="-50" dirty="0">
                <a:latin typeface="Bookman Old Style"/>
                <a:cs typeface="Bookman Old Style"/>
              </a:rPr>
              <a:t>Number of rounds in </a:t>
            </a:r>
            <a:r>
              <a:rPr spc="-50" dirty="0">
                <a:latin typeface="Bookman Old Style"/>
                <a:cs typeface="Bookman Old Style"/>
              </a:rPr>
              <a:t>Keccak</a:t>
            </a:r>
            <a:r>
              <a:rPr spc="-50" dirty="0"/>
              <a:t>-</a:t>
            </a:r>
            <a:r>
              <a:rPr i="1" spc="-50" dirty="0">
                <a:latin typeface="Cambria"/>
                <a:cs typeface="Cambria"/>
              </a:rPr>
              <a:t>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763317"/>
            <a:ext cx="3149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727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979" y="169030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i="1" spc="50" dirty="0">
                <a:latin typeface="Times New Roman"/>
                <a:cs typeface="Times New Roman"/>
              </a:rPr>
              <a:t>θ</a:t>
            </a:r>
            <a:r>
              <a:rPr sz="2800" spc="50" dirty="0"/>
              <a:t>, </a:t>
            </a:r>
            <a:r>
              <a:rPr sz="2800" spc="109" dirty="0"/>
              <a:t>a </a:t>
            </a:r>
            <a:r>
              <a:rPr sz="2800" spc="149" dirty="0"/>
              <a:t>ﬁrst </a:t>
            </a:r>
            <a:r>
              <a:rPr sz="2800" spc="119" dirty="0"/>
              <a:t>attempt </a:t>
            </a:r>
            <a:r>
              <a:rPr sz="2800" spc="109" dirty="0"/>
              <a:t>at </a:t>
            </a:r>
            <a:r>
              <a:rPr sz="2800" spc="159" dirty="0"/>
              <a:t>mixing</a:t>
            </a:r>
            <a:r>
              <a:rPr sz="2800" spc="238" dirty="0"/>
              <a:t> </a:t>
            </a:r>
            <a:r>
              <a:rPr sz="2800" spc="119" dirty="0"/>
              <a:t>bits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0646" y="3986241"/>
            <a:ext cx="1649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dirty="0">
                <a:latin typeface="Palatino Linotype"/>
                <a:cs typeface="Palatino Linotype"/>
              </a:rPr>
              <a:t>+</a:t>
            </a:r>
            <a:endParaRPr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3073" y="3986241"/>
            <a:ext cx="1649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dirty="0">
                <a:latin typeface="Palatino Linotype"/>
                <a:cs typeface="Palatino Linotype"/>
              </a:rPr>
              <a:t>=</a:t>
            </a:r>
            <a:endParaRPr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40206" y="5064075"/>
            <a:ext cx="0" cy="378763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947"/>
                </a:lnTo>
              </a:path>
            </a:pathLst>
          </a:custGeom>
          <a:ln w="6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13765" y="5363026"/>
            <a:ext cx="54159" cy="93118"/>
          </a:xfrm>
          <a:custGeom>
            <a:avLst/>
            <a:gdLst/>
            <a:ahLst/>
            <a:cxnLst/>
            <a:rect l="l" t="t" r="r" b="b"/>
            <a:pathLst>
              <a:path w="27305" h="46989">
                <a:moveTo>
                  <a:pt x="26720" y="0"/>
                </a:moveTo>
                <a:lnTo>
                  <a:pt x="13330" y="46805"/>
                </a:lnTo>
                <a:lnTo>
                  <a:pt x="0" y="0"/>
                </a:lnTo>
                <a:lnTo>
                  <a:pt x="13330" y="13378"/>
                </a:lnTo>
                <a:lnTo>
                  <a:pt x="2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3765" y="5363026"/>
            <a:ext cx="54159" cy="93118"/>
          </a:xfrm>
          <a:custGeom>
            <a:avLst/>
            <a:gdLst/>
            <a:ahLst/>
            <a:cxnLst/>
            <a:rect l="l" t="t" r="r" b="b"/>
            <a:pathLst>
              <a:path w="27305" h="46989">
                <a:moveTo>
                  <a:pt x="13330" y="13378"/>
                </a:moveTo>
                <a:lnTo>
                  <a:pt x="0" y="0"/>
                </a:lnTo>
                <a:lnTo>
                  <a:pt x="13330" y="46805"/>
                </a:lnTo>
                <a:lnTo>
                  <a:pt x="26720" y="0"/>
                </a:lnTo>
                <a:lnTo>
                  <a:pt x="13330" y="13378"/>
                </a:lnTo>
                <a:close/>
              </a:path>
            </a:pathLst>
          </a:custGeom>
          <a:ln w="3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09748" y="5064567"/>
            <a:ext cx="123809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500" dirty="0">
                <a:latin typeface="Palatino Linotype"/>
                <a:cs typeface="Palatino Linotype"/>
              </a:rPr>
              <a:t>column</a:t>
            </a:r>
            <a:r>
              <a:rPr sz="1500" spc="-188" dirty="0">
                <a:latin typeface="Palatino Linotype"/>
                <a:cs typeface="Palatino Linotype"/>
              </a:rPr>
              <a:t> </a:t>
            </a:r>
            <a:r>
              <a:rPr sz="1500" dirty="0">
                <a:latin typeface="Palatino Linotype"/>
                <a:cs typeface="Palatino Linotype"/>
              </a:rPr>
              <a:t>parity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2633" y="5064075"/>
            <a:ext cx="0" cy="378763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190947"/>
                </a:moveTo>
                <a:lnTo>
                  <a:pt x="0" y="0"/>
                </a:lnTo>
              </a:path>
            </a:pathLst>
          </a:custGeom>
          <a:ln w="6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86193" y="5050879"/>
            <a:ext cx="54159" cy="93118"/>
          </a:xfrm>
          <a:custGeom>
            <a:avLst/>
            <a:gdLst/>
            <a:ahLst/>
            <a:cxnLst/>
            <a:rect l="l" t="t" r="r" b="b"/>
            <a:pathLst>
              <a:path w="27305" h="46989">
                <a:moveTo>
                  <a:pt x="0" y="46805"/>
                </a:moveTo>
                <a:lnTo>
                  <a:pt x="13330" y="0"/>
                </a:lnTo>
                <a:lnTo>
                  <a:pt x="26720" y="46805"/>
                </a:lnTo>
                <a:lnTo>
                  <a:pt x="13330" y="33427"/>
                </a:lnTo>
                <a:lnTo>
                  <a:pt x="0" y="46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6193" y="5050879"/>
            <a:ext cx="54159" cy="93118"/>
          </a:xfrm>
          <a:custGeom>
            <a:avLst/>
            <a:gdLst/>
            <a:ahLst/>
            <a:cxnLst/>
            <a:rect l="l" t="t" r="r" b="b"/>
            <a:pathLst>
              <a:path w="27305" h="46989">
                <a:moveTo>
                  <a:pt x="13330" y="33427"/>
                </a:moveTo>
                <a:lnTo>
                  <a:pt x="26720" y="46805"/>
                </a:lnTo>
                <a:lnTo>
                  <a:pt x="13330" y="0"/>
                </a:lnTo>
                <a:lnTo>
                  <a:pt x="0" y="46805"/>
                </a:lnTo>
                <a:lnTo>
                  <a:pt x="13330" y="33427"/>
                </a:lnTo>
                <a:close/>
              </a:path>
            </a:pathLst>
          </a:custGeom>
          <a:ln w="3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82177" y="5064567"/>
            <a:ext cx="70406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500" i="1" dirty="0">
                <a:latin typeface="Palatino Linotype"/>
                <a:cs typeface="Palatino Linotype"/>
              </a:rPr>
              <a:t>θ</a:t>
            </a:r>
            <a:r>
              <a:rPr sz="1500" dirty="0">
                <a:latin typeface="Palatino Linotype"/>
                <a:cs typeface="Palatino Linotype"/>
              </a:rPr>
              <a:t>ʹ</a:t>
            </a:r>
            <a:r>
              <a:rPr sz="1500" spc="-198" dirty="0">
                <a:latin typeface="Palatino Linotype"/>
                <a:cs typeface="Palatino Linotype"/>
              </a:rPr>
              <a:t> </a:t>
            </a:r>
            <a:r>
              <a:rPr sz="1500" dirty="0">
                <a:latin typeface="Palatino Linotype"/>
                <a:cs typeface="Palatino Linotype"/>
              </a:rPr>
              <a:t>eﬀect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76421" y="6104649"/>
            <a:ext cx="379111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90947" y="0"/>
                </a:lnTo>
              </a:path>
            </a:pathLst>
          </a:custGeom>
          <a:ln w="66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5646" y="6078233"/>
            <a:ext cx="93203" cy="54109"/>
          </a:xfrm>
          <a:custGeom>
            <a:avLst/>
            <a:gdLst/>
            <a:ahLst/>
            <a:cxnLst/>
            <a:rect l="l" t="t" r="r" b="b"/>
            <a:pathLst>
              <a:path w="46989" h="27305">
                <a:moveTo>
                  <a:pt x="0" y="0"/>
                </a:moveTo>
                <a:lnTo>
                  <a:pt x="46805" y="13330"/>
                </a:lnTo>
                <a:lnTo>
                  <a:pt x="0" y="26720"/>
                </a:lnTo>
                <a:lnTo>
                  <a:pt x="13378" y="133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5646" y="6078233"/>
            <a:ext cx="93203" cy="54109"/>
          </a:xfrm>
          <a:custGeom>
            <a:avLst/>
            <a:gdLst/>
            <a:ahLst/>
            <a:cxnLst/>
            <a:rect l="l" t="t" r="r" b="b"/>
            <a:pathLst>
              <a:path w="46989" h="27305">
                <a:moveTo>
                  <a:pt x="13378" y="13330"/>
                </a:moveTo>
                <a:lnTo>
                  <a:pt x="0" y="26720"/>
                </a:lnTo>
                <a:lnTo>
                  <a:pt x="46805" y="13330"/>
                </a:lnTo>
                <a:lnTo>
                  <a:pt x="0" y="0"/>
                </a:lnTo>
                <a:lnTo>
                  <a:pt x="13378" y="13330"/>
                </a:lnTo>
                <a:close/>
              </a:path>
            </a:pathLst>
          </a:custGeom>
          <a:ln w="33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51277" y="5726750"/>
            <a:ext cx="76577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1500" dirty="0">
                <a:latin typeface="Palatino Linotype"/>
                <a:cs typeface="Palatino Linotype"/>
              </a:rPr>
              <a:t>combine</a:t>
            </a:r>
            <a:endParaRPr sz="15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7089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97089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6457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75827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65195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54565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54565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97089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6457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5827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65195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54565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97089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457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75827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65195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54565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97089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6457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75827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65195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54565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97089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86457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75827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65195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54565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54565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2136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2136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1073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1073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00102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00102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89472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89472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78840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78840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21364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1364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10734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10734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0102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00102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89472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89472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78840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78840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45522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21364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34890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10734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24260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00102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589472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589472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78840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78840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45522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021364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34890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210734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24260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00102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589472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89472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78840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778840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945522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21364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34890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10734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24260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4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00102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89472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89472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78840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778840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945522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945522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3489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13489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2426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32426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1363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13630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702998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02998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45522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45522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134890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134890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24260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4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24260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513630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513630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702998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702998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45521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45522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889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34890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24259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24260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513630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13630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02998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02998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945521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945522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134889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134890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324259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324260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13630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513630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702998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702998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945521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45522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134889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134890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24259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324260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513630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513630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02998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702998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6979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86979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05916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5916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24853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24853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437905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437905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627275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27275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86979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86979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05916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05916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24853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24853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437905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437905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27275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627275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86979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86979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05916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05916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24853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24853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437905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437905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27275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627275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86979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86979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05916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05916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24853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24853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437905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37905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627275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627275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86979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86979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5916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5916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24853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4853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437905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437905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627275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627275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794074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794074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983444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983444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17281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17281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36218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36218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551550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551550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794074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794074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983444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983444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17281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17281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36218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36218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551550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551550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794074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794074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983444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983444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7281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17281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36218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36218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551550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551550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794074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794074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983444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983444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17281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17281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36218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36218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51550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551550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794074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794074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983444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983444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17281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17281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36218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36218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551550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551550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718351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718351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90771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90771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09708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09708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28645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28645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47582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47582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718351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718351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90771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90771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09708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09708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28645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28645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47582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47582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718351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718351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90771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90771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09708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09708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28645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28645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47582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47582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718351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718351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90771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90771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09708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09708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28645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228645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47582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47582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718351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718351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90771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90771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09708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09708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28645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28645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247582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247582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642627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642627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831996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831996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202136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02136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21073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21073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400102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2400102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642627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642627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831996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831996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202136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202136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221073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21073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400102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400102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642627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642627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831996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831996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02136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02136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21073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21073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400102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400102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642627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642627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831996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831996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202136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202136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221073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221073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2400102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2400102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642627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642627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831996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831996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02136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02136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221073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221073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2400102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2400102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566785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566785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75615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75615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94552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94552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2134890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2134890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2324260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2324260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566785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566785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75615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75615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94552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94552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2134890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2134890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2324260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2324260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566785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566785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75615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75615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94552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94552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2134890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2134890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2324260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2324260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566785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566785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75615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75615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94552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94552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2134890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2134890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2324260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2324260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566785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566785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75615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175615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94552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194552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2134890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2134890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2324260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2324260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097089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2097089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2286457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2475827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2475827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2665195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2854565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2021364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2021364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2210734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10734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400102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2400102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589472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2589472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2778840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2778840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1945522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945522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213489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213489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232426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32426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251363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513630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702998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702998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186979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86979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205916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205916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224853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224853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2437905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2437905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2627275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2627275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794074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794074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983444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983444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17281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217281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236218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236218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2551550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2551550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718351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718351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90771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90771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209708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209708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228645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228645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247582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247582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642627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642627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831996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831996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202136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202136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221073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21073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400102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2400102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566785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1566785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5615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175615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94552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94552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2134890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2134890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2324260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2324260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4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4369516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4558884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4748254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4937622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4937622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126992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126992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4369516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4558884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4748254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4937622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4937622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5126992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5126992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4369516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4558884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4748254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4937622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4937622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126992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126992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4369516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4558884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4748254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4937622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4937622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126992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126992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4369516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4558884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4748254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4937622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4937622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5126992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5126992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429379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29379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48316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48316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672529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672529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861899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861899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5051267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051267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4293791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293791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483161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4483161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672529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672529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861899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861899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051267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051267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217949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293791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407319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483161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596687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672529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861899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861899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5051267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5051267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217949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293791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407319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483161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596687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672529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861899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861899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051267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051267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217949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293791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407319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483161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596687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672529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861899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861899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051267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051267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21794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21794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40731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40731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59668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59668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478605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78605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975425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975425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4217949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217949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407319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4407319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596687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4596687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786057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786057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975425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4975425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217948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4217949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4407318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407319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596686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596687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786057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4786057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4975425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4975425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217948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4217949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4407318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4407319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596686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596687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4786057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786057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975425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4975425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4217948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217949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407318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407319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596686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596687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786057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786057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975425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975425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14222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142227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33159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33159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52096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52096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710332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710332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899702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899702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414222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4142227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433159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33159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52096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452096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4710332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4710332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4899702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899702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414222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142227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33159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33159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452096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452096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4710332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710332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899702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899702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14222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142227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433159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33159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52096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52096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710332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710332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899702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899702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14222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142227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33159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33159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52096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52096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710332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710332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899702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899702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06650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066502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255871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255871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44523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44523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63460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63460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823977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823977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06650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066502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255871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255871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444523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44523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463460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463460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4823977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823977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406650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4066502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4255871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4255871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444523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444523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463460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63460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4823977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4823977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406650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4066502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4255871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4255871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44523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44523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63460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63460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4823977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823977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406650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4066502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4255871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4255871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444523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444523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463460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463460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4823977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4823977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99077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3990779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418014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4180147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436951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436951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455888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455888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474825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474825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399077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990779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418014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4180147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36951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36951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55888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55888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74825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74825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399077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3990779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18014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4180147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436951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36951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455888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455888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474825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474825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399077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3990779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418014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4180147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436951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436951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455888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455888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474825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474825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399077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3990779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418014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4180147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436951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436951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455888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455888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474825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474825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391505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391505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410442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4104424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429379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429379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448316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448316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4672529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4672529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391505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391505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410442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4104424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429379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429379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448316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448316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4672529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4672529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391505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391505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410442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4104424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429379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429379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448316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448316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4672529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4672529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391505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91505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410442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4104424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429379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429379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448316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448316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4672529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4672529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391505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391505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410442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4104424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429379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429379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448316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448316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4672529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4672529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383921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383921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402858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4028582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421794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421794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440731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440731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4596687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4596687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383921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383921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402858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4028582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421794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421794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440731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440731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4596687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4596687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383921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383921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402858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4028582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421794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421794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440731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440731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4596687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4596687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383921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383921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402858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4028582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421794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421794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440731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440731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4596687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4596687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383921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383921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402858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4028582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421794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421794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440731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440731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4596687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4596687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4369516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4558884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4748254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4937622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4937622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5126992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5126992" y="572626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4293791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4293791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4483161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4483161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4672529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4672529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861899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861899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5051267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5051267" y="578308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217949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217949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407319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407319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596687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596687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786057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786057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975425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975425" y="583980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14222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4142227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4331594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4331594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4520964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4520964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4710332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4710332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4899702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4899702" y="58966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406650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4066502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4255871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4255871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4445239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4445239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4634609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4634609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4823977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4823977" y="59533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399077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3990779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418014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4180147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4369516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4369516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4558884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4558884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4748254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4748254" y="60100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391505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391505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410442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4104424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4293791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4293791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4483161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4483161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4672529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4672529" y="60668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383921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383921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402858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4028582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4217949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4217949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4407319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4407319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4596687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4596687" y="61235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6641944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6641944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6831313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7020681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7210051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7210051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7399419" y="345591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6641944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6831313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7020681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7210051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7210051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7399419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7399419" y="364511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6641944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6831313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7020681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7210051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7210051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7399419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7399419" y="383430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6641944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6831313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7020681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7210051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7210051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7399419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7399419" y="402350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6641944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6831313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7020681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7210051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7210051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7399419" y="421269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656622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6566221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6755588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6755588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6944958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6944958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7134326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7134326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732369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7323694" y="35127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6566221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6566221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6755588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6755588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6944958" y="3701941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6944958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134326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7134326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7323694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7323694" y="370194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6490378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6566221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6679746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6755588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6869114" y="404244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6944958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7134326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7134326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7323694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7323694" y="389113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6490378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6566221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6679746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6755588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6869114" y="4231641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6944958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7134326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7134326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7323694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7323694" y="408033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6490378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6566221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6679746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6755588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6869114" y="4420835"/>
            <a:ext cx="76830" cy="39009"/>
          </a:xfrm>
          <a:custGeom>
            <a:avLst/>
            <a:gdLst/>
            <a:ahLst/>
            <a:cxnLst/>
            <a:rect l="l" t="t" r="r" b="b"/>
            <a:pathLst>
              <a:path w="38735" h="19685">
                <a:moveTo>
                  <a:pt x="0" y="19118"/>
                </a:moveTo>
                <a:lnTo>
                  <a:pt x="38237" y="19118"/>
                </a:lnTo>
                <a:lnTo>
                  <a:pt x="38237" y="0"/>
                </a:lnTo>
                <a:lnTo>
                  <a:pt x="0" y="0"/>
                </a:lnTo>
                <a:lnTo>
                  <a:pt x="0" y="19118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6944958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7134326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7134326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7323694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7323694" y="426952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649037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6490379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667974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6679747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686911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686911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705848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705848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724785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7247854" y="3569458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6490379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6490379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6679747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6679747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6869114" y="3758652"/>
            <a:ext cx="190185" cy="95634"/>
          </a:xfrm>
          <a:custGeom>
            <a:avLst/>
            <a:gdLst/>
            <a:ahLst/>
            <a:cxnLst/>
            <a:rect l="l" t="t" r="r" b="b"/>
            <a:pathLst>
              <a:path w="95885" h="48260">
                <a:moveTo>
                  <a:pt x="0" y="47736"/>
                </a:moveTo>
                <a:lnTo>
                  <a:pt x="95473" y="47736"/>
                </a:lnTo>
                <a:lnTo>
                  <a:pt x="95473" y="0"/>
                </a:ln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6869114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7058484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7058484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7247854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7247854" y="375865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6490378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6490379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6679745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6679747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6869113" y="4042444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6869114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7058484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7058484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7247854" y="394784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7247854" y="3947849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6490378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6490379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6679745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6679747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6869113" y="4231640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869114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7058484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7058484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7247854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7247854" y="413704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6490378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6490379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6679745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6679747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6869113" y="4420835"/>
            <a:ext cx="0" cy="95634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736"/>
                </a:moveTo>
                <a:lnTo>
                  <a:pt x="0" y="0"/>
                </a:lnTo>
                <a:lnTo>
                  <a:pt x="0" y="4773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6869114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7058484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7058484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7247854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7247854" y="432623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641465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641465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60402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6604024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6793391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6793391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6982761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6982761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7172129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7172129" y="362628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641465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641465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660402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6604024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6793391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793391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982761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6982761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7172129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7172129" y="3815482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641465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641465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660402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6604024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6793391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6793391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6982761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6982761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7172129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7172129" y="4004676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641465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641465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660402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6604024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6793391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6793391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982761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982761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7172129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7172129" y="419387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641465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641465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660402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6604024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6793391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6793391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6982761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6982761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7172129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7172129" y="438306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6338931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6338931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652829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6528299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6717667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6717667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6907036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6907036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7096406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7096406" y="368299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6338931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6338931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652829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6528299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6717667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6717667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6907036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907036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7096406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7096406" y="3872193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338931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338931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52829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528299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717667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717667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907036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907036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7096406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7096406" y="4061387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338931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6338931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652829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6528299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6717667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6717667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6907036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907036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7096406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7096406" y="425058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338931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338931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52829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528299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717667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717667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907036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907036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7096406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7096406" y="443978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26320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26320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645257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6452576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64194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6641944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6831313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831313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7020681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7020681" y="373971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26320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26320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45257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452576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64194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641944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831313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831313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7020681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7020681" y="392890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626320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26320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45257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452576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64194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641944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831313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831313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7020681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7020681" y="411810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26320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26320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645257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6452576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664194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6641944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6831313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6831313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7020681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7020681" y="430729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626320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26320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45257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6452576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664194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6641944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6831313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6831313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7020681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7020681" y="449649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618748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618748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637685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637685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656622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6566221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6755588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6755588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6944958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6944958" y="379654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618748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18748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37685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37685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56622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566221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755588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755588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944958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944958" y="398573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618748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618748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637685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637685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656622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6566221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6755588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6755588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6944958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6944958" y="417493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618748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618748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37685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637685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656622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6566221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6755588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6755588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6944958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6944958" y="4364124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618748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618748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637685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637685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656622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6566221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6755588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6755588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6944958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6944958" y="4553320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611163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611163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630100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630100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649037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6490379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6679747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6679747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6869114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6869114" y="385325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611163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611163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630100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630100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649037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6490379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6679747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6679747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6869114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6869114" y="404244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611163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611163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630100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630100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649037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6490379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6679747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6679747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6869114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6869114" y="423164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611163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611163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630100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630100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649037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6490379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6679747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6679747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6869114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6869114" y="4420835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611163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611163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630100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A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630100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649037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6490379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6679747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6679747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6869114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6869114" y="4610031"/>
            <a:ext cx="190185" cy="190011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95473" y="0"/>
                </a:lnTo>
                <a:lnTo>
                  <a:pt x="95473" y="95473"/>
                </a:lnTo>
                <a:lnTo>
                  <a:pt x="0" y="95473"/>
                </a:lnTo>
                <a:lnTo>
                  <a:pt x="0" y="0"/>
                </a:lnTo>
                <a:close/>
              </a:path>
            </a:pathLst>
          </a:custGeom>
          <a:ln w="3818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9" y="1455525"/>
            <a:ext cx="8054577" cy="11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7966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1913" y="258542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i="1" spc="89" dirty="0">
                <a:latin typeface="Times New Roman"/>
                <a:cs typeface="Times New Roman"/>
              </a:rPr>
              <a:t>ρ </a:t>
            </a:r>
            <a:r>
              <a:rPr spc="109" dirty="0"/>
              <a:t>for </a:t>
            </a:r>
            <a:r>
              <a:rPr spc="99" dirty="0"/>
              <a:t>inter-slice</a:t>
            </a:r>
            <a:r>
              <a:rPr dirty="0"/>
              <a:t> </a:t>
            </a:r>
            <a:r>
              <a:rPr spc="119" dirty="0"/>
              <a:t>dispersion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006147" y="1426274"/>
            <a:ext cx="6819669" cy="2443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104" y="4003574"/>
            <a:ext cx="5878295" cy="2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832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i="1" spc="535" dirty="0">
                <a:latin typeface="Times New Roman"/>
                <a:cs typeface="Times New Roman"/>
              </a:rPr>
              <a:t>π </a:t>
            </a:r>
            <a:r>
              <a:rPr spc="109" dirty="0"/>
              <a:t>for </a:t>
            </a:r>
            <a:r>
              <a:rPr spc="139" dirty="0"/>
              <a:t>disturbing </a:t>
            </a:r>
            <a:r>
              <a:rPr spc="109" dirty="0"/>
              <a:t>horizontal/vertical</a:t>
            </a:r>
            <a:r>
              <a:rPr spc="-287" dirty="0"/>
              <a:t> </a:t>
            </a:r>
            <a:r>
              <a:rPr spc="149" dirty="0"/>
              <a:t>alignment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0" y="5063507"/>
            <a:ext cx="8458200" cy="92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3E9A0E-13D1-A640-92EE-C68A3A3B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440" y="1667150"/>
            <a:ext cx="3999244" cy="29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0851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i="1" spc="297" dirty="0">
                <a:latin typeface="Times New Roman"/>
                <a:cs typeface="Times New Roman"/>
              </a:rPr>
              <a:t>χ</a:t>
            </a:r>
            <a:r>
              <a:rPr spc="297" dirty="0"/>
              <a:t>, </a:t>
            </a:r>
            <a:r>
              <a:rPr spc="99" dirty="0"/>
              <a:t>the </a:t>
            </a:r>
            <a:r>
              <a:rPr spc="129" dirty="0"/>
              <a:t>nonlinear </a:t>
            </a:r>
            <a:r>
              <a:rPr spc="159" dirty="0"/>
              <a:t>mapping in</a:t>
            </a:r>
            <a:r>
              <a:rPr spc="-40" dirty="0"/>
              <a:t> </a:t>
            </a:r>
            <a:r>
              <a:rPr spc="-50" dirty="0">
                <a:latin typeface="Bookman Old Style"/>
                <a:cs typeface="Bookman Old Style"/>
              </a:rPr>
              <a:t>Keccak</a:t>
            </a:r>
            <a:r>
              <a:rPr spc="-50" dirty="0"/>
              <a:t>-</a:t>
            </a:r>
            <a:r>
              <a:rPr i="1" spc="-50" dirty="0">
                <a:latin typeface="Cambria"/>
                <a:cs typeface="Cambria"/>
              </a:rPr>
              <a:t>f</a:t>
            </a:r>
          </a:p>
        </p:txBody>
      </p:sp>
      <p:sp>
        <p:nvSpPr>
          <p:cNvPr id="6" name="object 6"/>
          <p:cNvSpPr/>
          <p:nvPr/>
        </p:nvSpPr>
        <p:spPr>
          <a:xfrm>
            <a:off x="3511809" y="1810821"/>
            <a:ext cx="2123829" cy="2604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9281" y="5848022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281" y="6264030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46649" y="5706331"/>
            <a:ext cx="6397021" cy="79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 marR="10072">
              <a:lnSpc>
                <a:spcPct val="125299"/>
              </a:lnSpc>
            </a:pPr>
            <a:r>
              <a:rPr sz="2100" spc="30" dirty="0">
                <a:latin typeface="Calibri"/>
                <a:cs typeface="Calibri"/>
              </a:rPr>
              <a:t>Operates </a:t>
            </a:r>
            <a:r>
              <a:rPr sz="2100" spc="50" dirty="0">
                <a:latin typeface="Calibri"/>
                <a:cs typeface="Calibri"/>
              </a:rPr>
              <a:t>independently </a:t>
            </a:r>
            <a:r>
              <a:rPr sz="2100" spc="59" dirty="0">
                <a:latin typeface="Calibri"/>
                <a:cs typeface="Calibri"/>
              </a:rPr>
              <a:t>and </a:t>
            </a:r>
            <a:r>
              <a:rPr sz="2100" spc="89" dirty="0">
                <a:latin typeface="Calibri"/>
                <a:cs typeface="Calibri"/>
              </a:rPr>
              <a:t>in </a:t>
            </a:r>
            <a:r>
              <a:rPr sz="2100" spc="50" dirty="0">
                <a:latin typeface="Calibri"/>
                <a:cs typeface="Calibri"/>
              </a:rPr>
              <a:t>parallel </a:t>
            </a:r>
            <a:r>
              <a:rPr sz="2100" spc="69" dirty="0">
                <a:latin typeface="Calibri"/>
                <a:cs typeface="Calibri"/>
              </a:rPr>
              <a:t>on </a:t>
            </a:r>
            <a:r>
              <a:rPr sz="2100" spc="30" dirty="0">
                <a:latin typeface="Calibri"/>
                <a:cs typeface="Calibri"/>
              </a:rPr>
              <a:t>5-bit </a:t>
            </a:r>
            <a:r>
              <a:rPr sz="2100" spc="79" dirty="0">
                <a:latin typeface="Calibri"/>
                <a:cs typeface="Calibri"/>
              </a:rPr>
              <a:t>rows  </a:t>
            </a:r>
            <a:r>
              <a:rPr sz="2100" spc="50" dirty="0">
                <a:solidFill>
                  <a:srgbClr val="009900"/>
                </a:solidFill>
                <a:latin typeface="Calibri"/>
                <a:cs typeface="Calibri"/>
              </a:rPr>
              <a:t>Cheap</a:t>
            </a:r>
            <a:r>
              <a:rPr sz="2100" spc="50" dirty="0">
                <a:latin typeface="Calibri"/>
                <a:cs typeface="Calibri"/>
              </a:rPr>
              <a:t>: </a:t>
            </a:r>
            <a:r>
              <a:rPr sz="2100" spc="89" dirty="0">
                <a:latin typeface="Calibri"/>
                <a:cs typeface="Calibri"/>
              </a:rPr>
              <a:t>small </a:t>
            </a:r>
            <a:r>
              <a:rPr sz="2100" spc="69" dirty="0">
                <a:latin typeface="Calibri"/>
                <a:cs typeface="Calibri"/>
              </a:rPr>
              <a:t>number </a:t>
            </a:r>
            <a:r>
              <a:rPr sz="2100" spc="40" dirty="0">
                <a:latin typeface="Calibri"/>
                <a:cs typeface="Calibri"/>
              </a:rPr>
              <a:t>of </a:t>
            </a:r>
            <a:r>
              <a:rPr sz="2100" spc="50" dirty="0">
                <a:latin typeface="Calibri"/>
                <a:cs typeface="Calibri"/>
              </a:rPr>
              <a:t>operations </a:t>
            </a:r>
            <a:r>
              <a:rPr sz="2100" spc="30" dirty="0">
                <a:latin typeface="Calibri"/>
                <a:cs typeface="Calibri"/>
              </a:rPr>
              <a:t>per</a:t>
            </a:r>
            <a:r>
              <a:rPr sz="2100" spc="486" dirty="0">
                <a:latin typeface="Calibri"/>
                <a:cs typeface="Calibri"/>
              </a:rPr>
              <a:t> </a:t>
            </a:r>
            <a:r>
              <a:rPr sz="2100" spc="59" dirty="0">
                <a:latin typeface="Calibri"/>
                <a:cs typeface="Calibri"/>
              </a:rPr>
              <a:t>bit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6871"/>
            <a:ext cx="9144000" cy="7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36365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4"/>
            <a:r>
              <a:rPr i="1" spc="-30" dirty="0">
                <a:latin typeface="Times New Roman"/>
                <a:cs typeface="Times New Roman"/>
              </a:rPr>
              <a:t>ι </a:t>
            </a:r>
            <a:r>
              <a:rPr spc="109" dirty="0"/>
              <a:t>to </a:t>
            </a:r>
            <a:r>
              <a:rPr spc="99" dirty="0"/>
              <a:t>break</a:t>
            </a:r>
            <a:r>
              <a:rPr spc="198" dirty="0"/>
              <a:t> </a:t>
            </a:r>
            <a:r>
              <a:rPr spc="139" dirty="0"/>
              <a:t>symmetry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80" y="1516791"/>
            <a:ext cx="3594100" cy="673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8933"/>
            <a:ext cx="9144000" cy="42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51464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-50" dirty="0">
                <a:latin typeface="Bookman Old Style"/>
                <a:cs typeface="Bookman Old Style"/>
              </a:rPr>
              <a:t>Keccak</a:t>
            </a:r>
            <a:r>
              <a:rPr spc="-50" dirty="0"/>
              <a:t>-</a:t>
            </a:r>
            <a:r>
              <a:rPr i="1" spc="-50" dirty="0">
                <a:latin typeface="Cambria"/>
                <a:cs typeface="Cambria"/>
              </a:rPr>
              <a:t>f</a:t>
            </a:r>
            <a:r>
              <a:rPr i="1" spc="20" dirty="0">
                <a:latin typeface="Cambria"/>
                <a:cs typeface="Cambria"/>
              </a:rPr>
              <a:t> </a:t>
            </a:r>
            <a:r>
              <a:rPr spc="169" dirty="0"/>
              <a:t>summary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180824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913" y="2613087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8"/>
                </a:moveTo>
                <a:lnTo>
                  <a:pt x="68198" y="68198"/>
                </a:lnTo>
                <a:lnTo>
                  <a:pt x="68198" y="0"/>
                </a:lnTo>
                <a:lnTo>
                  <a:pt x="0" y="0"/>
                </a:lnTo>
                <a:lnTo>
                  <a:pt x="0" y="6819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863" y="2975995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4863" y="3276741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7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1913" y="369123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8"/>
                </a:moveTo>
                <a:lnTo>
                  <a:pt x="68198" y="68198"/>
                </a:lnTo>
                <a:lnTo>
                  <a:pt x="68198" y="0"/>
                </a:lnTo>
                <a:lnTo>
                  <a:pt x="0" y="0"/>
                </a:lnTo>
                <a:lnTo>
                  <a:pt x="0" y="6819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4863" y="4054148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4354893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4655890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863" y="4956636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7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9280" y="1666557"/>
            <a:ext cx="6533048" cy="3496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9" dirty="0">
                <a:latin typeface="Calibri"/>
                <a:cs typeface="Calibri"/>
              </a:rPr>
              <a:t>Round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function:</a:t>
            </a:r>
            <a:endParaRPr sz="2100" dirty="0">
              <a:latin typeface="Calibri"/>
              <a:cs typeface="Calibri"/>
            </a:endParaRPr>
          </a:p>
          <a:p>
            <a:pPr marL="2891810">
              <a:spcBef>
                <a:spcPts val="69"/>
              </a:spcBef>
            </a:pPr>
            <a:r>
              <a:rPr sz="2100" spc="79" dirty="0">
                <a:latin typeface="Calibri"/>
                <a:cs typeface="Calibri"/>
              </a:rPr>
              <a:t>R</a:t>
            </a:r>
            <a:r>
              <a:rPr sz="2100" spc="129" dirty="0">
                <a:latin typeface="Calibri"/>
                <a:cs typeface="Calibri"/>
              </a:rPr>
              <a:t> </a:t>
            </a:r>
            <a:r>
              <a:rPr sz="2200" spc="10" dirty="0">
                <a:latin typeface="Lucida Sans Unicode"/>
                <a:cs typeface="Lucida Sans Unicode"/>
              </a:rPr>
              <a:t>=</a:t>
            </a:r>
            <a:r>
              <a:rPr sz="2200" spc="-69" dirty="0">
                <a:latin typeface="Lucida Sans Unicode"/>
                <a:cs typeface="Lucida Sans Unicode"/>
              </a:rPr>
              <a:t> </a:t>
            </a:r>
            <a:r>
              <a:rPr sz="2100" i="1" spc="-40" dirty="0">
                <a:latin typeface="Times New Roman"/>
                <a:cs typeface="Times New Roman"/>
              </a:rPr>
              <a:t>ι</a:t>
            </a:r>
            <a:r>
              <a:rPr sz="2100" i="1" spc="-69" dirty="0">
                <a:latin typeface="Times New Roman"/>
                <a:cs typeface="Times New Roman"/>
              </a:rPr>
              <a:t> </a:t>
            </a:r>
            <a:r>
              <a:rPr sz="2200" spc="-99" dirty="0">
                <a:latin typeface="Lucida Sans Unicode"/>
                <a:cs typeface="Lucida Sans Unicode"/>
              </a:rPr>
              <a:t>◦</a:t>
            </a:r>
            <a:r>
              <a:rPr sz="2200" spc="-238" dirty="0">
                <a:latin typeface="Lucida Sans Unicode"/>
                <a:cs typeface="Lucida Sans Unicode"/>
              </a:rPr>
              <a:t> </a:t>
            </a:r>
            <a:r>
              <a:rPr sz="2100" i="1" spc="327" dirty="0">
                <a:latin typeface="Times New Roman"/>
                <a:cs typeface="Times New Roman"/>
              </a:rPr>
              <a:t>χ</a:t>
            </a:r>
            <a:r>
              <a:rPr sz="2100" i="1" spc="-69" dirty="0">
                <a:latin typeface="Times New Roman"/>
                <a:cs typeface="Times New Roman"/>
              </a:rPr>
              <a:t> </a:t>
            </a:r>
            <a:r>
              <a:rPr sz="2200" spc="-99" dirty="0">
                <a:latin typeface="Lucida Sans Unicode"/>
                <a:cs typeface="Lucida Sans Unicode"/>
              </a:rPr>
              <a:t>◦</a:t>
            </a:r>
            <a:r>
              <a:rPr sz="2200" spc="-238" dirty="0">
                <a:latin typeface="Lucida Sans Unicode"/>
                <a:cs typeface="Lucida Sans Unicode"/>
              </a:rPr>
              <a:t> </a:t>
            </a:r>
            <a:r>
              <a:rPr sz="2100" i="1" spc="357" dirty="0">
                <a:latin typeface="Times New Roman"/>
                <a:cs typeface="Times New Roman"/>
              </a:rPr>
              <a:t>π</a:t>
            </a:r>
            <a:r>
              <a:rPr sz="2100" i="1" spc="-20" dirty="0">
                <a:latin typeface="Times New Roman"/>
                <a:cs typeface="Times New Roman"/>
              </a:rPr>
              <a:t> </a:t>
            </a:r>
            <a:r>
              <a:rPr sz="2200" spc="-99" dirty="0">
                <a:latin typeface="Lucida Sans Unicode"/>
                <a:cs typeface="Lucida Sans Unicode"/>
              </a:rPr>
              <a:t>◦</a:t>
            </a:r>
            <a:r>
              <a:rPr sz="2200" spc="-238" dirty="0">
                <a:latin typeface="Lucida Sans Unicode"/>
                <a:cs typeface="Lucida Sans Unicode"/>
              </a:rPr>
              <a:t> </a:t>
            </a:r>
            <a:r>
              <a:rPr sz="2100" i="1" spc="30" dirty="0">
                <a:latin typeface="Times New Roman"/>
                <a:cs typeface="Times New Roman"/>
              </a:rPr>
              <a:t>ρ</a:t>
            </a:r>
            <a:r>
              <a:rPr sz="2100" i="1" spc="-69" dirty="0">
                <a:latin typeface="Times New Roman"/>
                <a:cs typeface="Times New Roman"/>
              </a:rPr>
              <a:t> </a:t>
            </a:r>
            <a:r>
              <a:rPr sz="2200" spc="-99" dirty="0">
                <a:latin typeface="Lucida Sans Unicode"/>
                <a:cs typeface="Lucida Sans Unicode"/>
              </a:rPr>
              <a:t>◦</a:t>
            </a:r>
            <a:r>
              <a:rPr sz="2200" spc="-238" dirty="0">
                <a:latin typeface="Lucida Sans Unicode"/>
                <a:cs typeface="Lucida Sans Unicode"/>
              </a:rPr>
              <a:t> </a:t>
            </a:r>
            <a:r>
              <a:rPr sz="2100" i="1" spc="-109" dirty="0">
                <a:latin typeface="Times New Roman"/>
                <a:cs typeface="Times New Roman"/>
              </a:rPr>
              <a:t>θ</a:t>
            </a:r>
            <a:endParaRPr sz="2100" dirty="0">
              <a:latin typeface="Times New Roman"/>
              <a:cs typeface="Times New Roman"/>
            </a:endParaRPr>
          </a:p>
          <a:p>
            <a:pPr marL="574082" marR="2738218" indent="-550162">
              <a:lnSpc>
                <a:spcPct val="106800"/>
              </a:lnSpc>
              <a:spcBef>
                <a:spcPts val="853"/>
              </a:spcBef>
            </a:pPr>
            <a:r>
              <a:rPr sz="2100" spc="89" dirty="0">
                <a:latin typeface="Calibri"/>
                <a:cs typeface="Calibri"/>
              </a:rPr>
              <a:t>Number </a:t>
            </a:r>
            <a:r>
              <a:rPr sz="2100" spc="40" dirty="0">
                <a:latin typeface="Calibri"/>
                <a:cs typeface="Calibri"/>
              </a:rPr>
              <a:t>of </a:t>
            </a:r>
            <a:r>
              <a:rPr sz="2100" spc="50" dirty="0">
                <a:latin typeface="Calibri"/>
                <a:cs typeface="Calibri"/>
              </a:rPr>
              <a:t>rounds: </a:t>
            </a:r>
            <a:r>
              <a:rPr sz="2100" spc="-129" dirty="0">
                <a:latin typeface="Calibri"/>
                <a:cs typeface="Calibri"/>
              </a:rPr>
              <a:t>12 </a:t>
            </a:r>
            <a:r>
              <a:rPr sz="2200" spc="10" dirty="0">
                <a:latin typeface="Lucida Sans Unicode"/>
                <a:cs typeface="Lucida Sans Unicode"/>
              </a:rPr>
              <a:t>+ </a:t>
            </a:r>
            <a:r>
              <a:rPr sz="2100" spc="10" dirty="0">
                <a:latin typeface="Calibri"/>
                <a:cs typeface="Calibri"/>
              </a:rPr>
              <a:t>2</a:t>
            </a:r>
            <a:r>
              <a:rPr sz="2200" i="1" spc="10" dirty="0">
                <a:latin typeface="Times New Roman"/>
                <a:cs typeface="Times New Roman"/>
              </a:rPr>
              <a:t>ℓ  </a:t>
            </a:r>
            <a:r>
              <a:rPr sz="2000" spc="-59" dirty="0">
                <a:latin typeface="Bookman Old Style"/>
                <a:cs typeface="Bookman Old Style"/>
              </a:rPr>
              <a:t>Keccak</a:t>
            </a:r>
            <a:r>
              <a:rPr sz="2000" spc="-59" dirty="0">
                <a:latin typeface="Calibri"/>
                <a:cs typeface="Calibri"/>
              </a:rPr>
              <a:t>-</a:t>
            </a:r>
            <a:r>
              <a:rPr sz="2000" i="1" spc="-59" dirty="0">
                <a:latin typeface="Cambria"/>
                <a:cs typeface="Cambria"/>
              </a:rPr>
              <a:t>f</a:t>
            </a:r>
            <a:r>
              <a:rPr sz="2000" spc="-59" dirty="0">
                <a:latin typeface="Lucida Sans Unicode"/>
                <a:cs typeface="Lucida Sans Unicode"/>
              </a:rPr>
              <a:t>[</a:t>
            </a:r>
            <a:r>
              <a:rPr sz="2000" spc="-59" dirty="0">
                <a:latin typeface="Calibri"/>
                <a:cs typeface="Calibri"/>
              </a:rPr>
              <a:t>25</a:t>
            </a:r>
            <a:r>
              <a:rPr sz="2000" spc="-59" dirty="0">
                <a:latin typeface="Lucida Sans Unicode"/>
                <a:cs typeface="Lucida Sans Unicode"/>
              </a:rPr>
              <a:t>] </a:t>
            </a:r>
            <a:r>
              <a:rPr sz="2000" spc="69" dirty="0">
                <a:latin typeface="Calibri"/>
                <a:cs typeface="Calibri"/>
              </a:rPr>
              <a:t>has </a:t>
            </a:r>
            <a:r>
              <a:rPr sz="2000" spc="-119" dirty="0">
                <a:latin typeface="Calibri"/>
                <a:cs typeface="Calibri"/>
              </a:rPr>
              <a:t>12 </a:t>
            </a:r>
            <a:r>
              <a:rPr sz="2000" spc="59" dirty="0">
                <a:latin typeface="Calibri"/>
                <a:cs typeface="Calibri"/>
              </a:rPr>
              <a:t>rounds  </a:t>
            </a:r>
            <a:r>
              <a:rPr sz="2000" spc="-69" dirty="0">
                <a:latin typeface="Bookman Old Style"/>
                <a:cs typeface="Bookman Old Style"/>
              </a:rPr>
              <a:t>Keccak</a:t>
            </a:r>
            <a:r>
              <a:rPr sz="2000" spc="-69" dirty="0">
                <a:latin typeface="Calibri"/>
                <a:cs typeface="Calibri"/>
              </a:rPr>
              <a:t>-</a:t>
            </a:r>
            <a:r>
              <a:rPr sz="2000" i="1" spc="-69" dirty="0">
                <a:latin typeface="Cambria"/>
                <a:cs typeface="Cambria"/>
              </a:rPr>
              <a:t>f</a:t>
            </a:r>
            <a:r>
              <a:rPr sz="2000" spc="-69" dirty="0">
                <a:latin typeface="Lucida Sans Unicode"/>
                <a:cs typeface="Lucida Sans Unicode"/>
              </a:rPr>
              <a:t>[</a:t>
            </a:r>
            <a:r>
              <a:rPr sz="2000" spc="-69" dirty="0">
                <a:latin typeface="Calibri"/>
                <a:cs typeface="Calibri"/>
              </a:rPr>
              <a:t>1600</a:t>
            </a:r>
            <a:r>
              <a:rPr sz="2000" spc="-69" dirty="0">
                <a:latin typeface="Lucida Sans Unicode"/>
                <a:cs typeface="Lucida Sans Unicode"/>
              </a:rPr>
              <a:t>] </a:t>
            </a:r>
            <a:r>
              <a:rPr sz="2000" spc="69" dirty="0">
                <a:latin typeface="Calibri"/>
                <a:cs typeface="Calibri"/>
              </a:rPr>
              <a:t>has </a:t>
            </a:r>
            <a:r>
              <a:rPr sz="2000" spc="-20" dirty="0">
                <a:latin typeface="Calibri"/>
                <a:cs typeface="Calibri"/>
              </a:rPr>
              <a:t>24</a:t>
            </a:r>
            <a:r>
              <a:rPr sz="2000" spc="69" dirty="0">
                <a:latin typeface="Calibri"/>
                <a:cs typeface="Calibri"/>
              </a:rPr>
              <a:t> </a:t>
            </a:r>
            <a:r>
              <a:rPr sz="2000" spc="59" dirty="0">
                <a:latin typeface="Calibri"/>
                <a:cs typeface="Calibri"/>
              </a:rPr>
              <a:t>rounds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79" dirty="0">
                <a:latin typeface="Calibri"/>
                <a:cs typeface="Calibri"/>
              </a:rPr>
              <a:t>Eﬃciency </a:t>
            </a:r>
            <a:r>
              <a:rPr spc="-79" dirty="0">
                <a:solidFill>
                  <a:srgbClr val="7F7F7F"/>
                </a:solidFill>
                <a:latin typeface="Calibri"/>
                <a:cs typeface="Calibri"/>
              </a:rPr>
              <a:t>[</a:t>
            </a:r>
            <a:r>
              <a:rPr spc="-79" dirty="0">
                <a:solidFill>
                  <a:srgbClr val="7F7F7F"/>
                </a:solidFill>
                <a:latin typeface="Bookman Old Style"/>
                <a:cs typeface="Bookman Old Style"/>
              </a:rPr>
              <a:t>Keccak </a:t>
            </a:r>
            <a:r>
              <a:rPr spc="59" dirty="0">
                <a:solidFill>
                  <a:srgbClr val="7F7F7F"/>
                </a:solidFill>
                <a:latin typeface="Calibri"/>
                <a:cs typeface="Calibri"/>
              </a:rPr>
              <a:t>implementation</a:t>
            </a:r>
            <a:r>
              <a:rPr spc="89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pc="30" dirty="0">
                <a:solidFill>
                  <a:srgbClr val="7F7F7F"/>
                </a:solidFill>
                <a:latin typeface="Calibri"/>
                <a:cs typeface="Calibri"/>
              </a:rPr>
              <a:t>overview]</a:t>
            </a:r>
            <a:endParaRPr dirty="0">
              <a:latin typeface="Calibri"/>
              <a:cs typeface="Calibri"/>
            </a:endParaRPr>
          </a:p>
          <a:p>
            <a:pPr marL="574082" marR="3090725">
              <a:spcBef>
                <a:spcPts val="347"/>
              </a:spcBef>
            </a:pPr>
            <a:r>
              <a:rPr sz="2000" spc="89" dirty="0">
                <a:latin typeface="Calibri"/>
                <a:cs typeface="Calibri"/>
              </a:rPr>
              <a:t>high </a:t>
            </a:r>
            <a:r>
              <a:rPr sz="2000" spc="30" dirty="0">
                <a:latin typeface="Calibri"/>
                <a:cs typeface="Calibri"/>
              </a:rPr>
              <a:t>level </a:t>
            </a:r>
            <a:r>
              <a:rPr sz="2000" spc="40" dirty="0">
                <a:latin typeface="Calibri"/>
                <a:cs typeface="Calibri"/>
              </a:rPr>
              <a:t>of </a:t>
            </a:r>
            <a:r>
              <a:rPr sz="2000" spc="69" dirty="0">
                <a:latin typeface="Calibri"/>
                <a:cs typeface="Calibri"/>
              </a:rPr>
              <a:t>parallellism  </a:t>
            </a:r>
            <a:r>
              <a:rPr sz="2000" spc="50" dirty="0">
                <a:latin typeface="Calibri"/>
                <a:cs typeface="Calibri"/>
              </a:rPr>
              <a:t>software: fast </a:t>
            </a:r>
            <a:r>
              <a:rPr sz="2000" spc="69" dirty="0">
                <a:latin typeface="Calibri"/>
                <a:cs typeface="Calibri"/>
              </a:rPr>
              <a:t>on wide </a:t>
            </a:r>
            <a:r>
              <a:rPr sz="2000" spc="59" dirty="0">
                <a:latin typeface="Calibri"/>
                <a:cs typeface="Calibri"/>
              </a:rPr>
              <a:t>range </a:t>
            </a:r>
            <a:r>
              <a:rPr sz="2000" spc="40" dirty="0">
                <a:latin typeface="Calibri"/>
                <a:cs typeface="Calibri"/>
              </a:rPr>
              <a:t>of </a:t>
            </a:r>
            <a:r>
              <a:rPr sz="2000" spc="119" dirty="0">
                <a:latin typeface="Calibri"/>
                <a:cs typeface="Calibri"/>
              </a:rPr>
              <a:t>CPU  </a:t>
            </a:r>
            <a:r>
              <a:rPr sz="2000" spc="40" dirty="0">
                <a:latin typeface="Calibri"/>
                <a:cs typeface="Calibri"/>
              </a:rPr>
              <a:t>dedicated </a:t>
            </a:r>
            <a:r>
              <a:rPr sz="2000" spc="50" dirty="0">
                <a:latin typeface="Calibri"/>
                <a:cs typeface="Calibri"/>
              </a:rPr>
              <a:t>hardware: </a:t>
            </a:r>
            <a:r>
              <a:rPr sz="2000" spc="30" dirty="0">
                <a:latin typeface="Calibri"/>
                <a:cs typeface="Calibri"/>
              </a:rPr>
              <a:t>very</a:t>
            </a:r>
            <a:r>
              <a:rPr sz="2000" spc="268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fast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39856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err="1">
                <a:latin typeface="Calibri" charset="0"/>
                <a:ea typeface="ＭＳ Ｐゴシック" charset="0"/>
              </a:rPr>
              <a:t>Birthday</a:t>
            </a:r>
            <a:r>
              <a:rPr lang="tr-TR" dirty="0">
                <a:latin typeface="Calibri" charset="0"/>
                <a:ea typeface="ＭＳ Ｐゴシック" charset="0"/>
              </a:rPr>
              <a:t> Attack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609600" y="1533932"/>
            <a:ext cx="8001000" cy="445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342900" indent="-342900" algn="just" eaLnBrk="1" hangingPunct="1">
              <a:spcBef>
                <a:spcPct val="20000"/>
              </a:spcBef>
              <a:buFont typeface="Wingdings" charset="2"/>
              <a:buChar char="Ø"/>
            </a:pPr>
            <a:r>
              <a:rPr lang="tr-TR" dirty="0" err="1">
                <a:latin typeface="Calibri" charset="0"/>
              </a:rPr>
              <a:t>Birthday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attacks</a:t>
            </a:r>
            <a:r>
              <a:rPr lang="tr-TR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are a class of brute-force techniques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that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target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the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cryptographic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hash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functions</a:t>
            </a:r>
            <a:r>
              <a:rPr lang="tr-TR" dirty="0">
                <a:latin typeface="Calibri" charset="0"/>
              </a:rPr>
              <a:t>. </a:t>
            </a:r>
            <a:r>
              <a:rPr lang="tr-TR" dirty="0" err="1">
                <a:latin typeface="Calibri" charset="0"/>
              </a:rPr>
              <a:t>The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goal</a:t>
            </a:r>
            <a:r>
              <a:rPr lang="tr-TR" dirty="0">
                <a:latin typeface="Calibri" charset="0"/>
              </a:rPr>
              <a:t> is </a:t>
            </a:r>
            <a:r>
              <a:rPr lang="tr-TR" dirty="0" err="1">
                <a:latin typeface="Calibri" charset="0"/>
              </a:rPr>
              <a:t>to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take</a:t>
            </a:r>
            <a:r>
              <a:rPr lang="tr-TR" dirty="0">
                <a:latin typeface="Calibri" charset="0"/>
              </a:rPr>
              <a:t> a </a:t>
            </a:r>
            <a:r>
              <a:rPr lang="tr-TR" dirty="0" err="1">
                <a:latin typeface="Calibri" charset="0"/>
              </a:rPr>
              <a:t>cryptographic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hash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function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and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find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two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different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inputs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that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produce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the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same</a:t>
            </a:r>
            <a:r>
              <a:rPr lang="tr-TR" dirty="0">
                <a:latin typeface="Calibri" charset="0"/>
              </a:rPr>
              <a:t> </a:t>
            </a:r>
            <a:r>
              <a:rPr lang="tr-TR" dirty="0" err="1">
                <a:latin typeface="Calibri" charset="0"/>
              </a:rPr>
              <a:t>output</a:t>
            </a:r>
            <a:r>
              <a:rPr lang="tr-TR" dirty="0">
                <a:latin typeface="Calibri" charset="0"/>
              </a:rPr>
              <a:t>.</a:t>
            </a:r>
          </a:p>
          <a:p>
            <a:pPr algn="just" eaLnBrk="1" hangingPunct="1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Wingdings" charset="2"/>
              <a:buChar char="Ø"/>
            </a:pPr>
            <a:r>
              <a:rPr lang="en-US" dirty="0">
                <a:latin typeface="Calibri" charset="0"/>
              </a:rPr>
              <a:t>What is the probability that at least two of </a:t>
            </a:r>
            <a:r>
              <a:rPr lang="tr-TR" i="1" dirty="0">
                <a:latin typeface="Calibri" charset="0"/>
              </a:rPr>
              <a:t>k</a:t>
            </a:r>
            <a:r>
              <a:rPr lang="en-US" dirty="0">
                <a:latin typeface="Calibri" charset="0"/>
              </a:rPr>
              <a:t> randomly selected people have the same birthday? (Same month and day, but not necessarily the same year</a:t>
            </a:r>
            <a:r>
              <a:rPr lang="tr-TR" dirty="0">
                <a:latin typeface="Calibri" charset="0"/>
              </a:rPr>
              <a:t>.)</a:t>
            </a:r>
          </a:p>
          <a:p>
            <a:pPr algn="just" eaLnBrk="1" hangingPunct="1">
              <a:spcBef>
                <a:spcPct val="20000"/>
              </a:spcBef>
            </a:pPr>
            <a:endParaRPr lang="tr-TR" dirty="0">
              <a:latin typeface="Calibri" charset="0"/>
            </a:endParaRPr>
          </a:p>
          <a:p>
            <a:pPr algn="just" eaLnBrk="1" hangingPunct="1">
              <a:spcBef>
                <a:spcPct val="20000"/>
              </a:spcBef>
            </a:pPr>
            <a:r>
              <a:rPr lang="tr-TR" dirty="0">
                <a:latin typeface="Calibri" charset="0"/>
              </a:rPr>
              <a:t>  </a:t>
            </a:r>
            <a:r>
              <a:rPr lang="tr-TR" sz="2000" dirty="0">
                <a:latin typeface="Calibri" charset="0"/>
              </a:rPr>
              <a:t>   p = </a:t>
            </a:r>
            <a:r>
              <a:rPr lang="tr-TR" sz="2000" dirty="0">
                <a:solidFill>
                  <a:srgbClr val="FF0000"/>
                </a:solidFill>
                <a:latin typeface="Calibri" charset="0"/>
              </a:rPr>
              <a:t>1- (365-1)/365 x (365-2)/365 x (365-3)/365 x ...... x (365-k+1)/365</a:t>
            </a:r>
          </a:p>
          <a:p>
            <a:pPr algn="just"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466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1208466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lang="en-US" spc="178" dirty="0" err="1"/>
              <a:t>Keccak</a:t>
            </a:r>
            <a:r>
              <a:rPr lang="en-US" spc="178" dirty="0"/>
              <a:t> Security</a:t>
            </a:r>
            <a:endParaRPr spc="129" dirty="0"/>
          </a:p>
        </p:txBody>
      </p:sp>
      <p:sp>
        <p:nvSpPr>
          <p:cNvPr id="9" name="object 9"/>
          <p:cNvSpPr/>
          <p:nvPr/>
        </p:nvSpPr>
        <p:spPr>
          <a:xfrm>
            <a:off x="551913" y="2495305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8"/>
                </a:moveTo>
                <a:lnTo>
                  <a:pt x="68198" y="68198"/>
                </a:lnTo>
                <a:lnTo>
                  <a:pt x="68198" y="0"/>
                </a:lnTo>
                <a:lnTo>
                  <a:pt x="0" y="0"/>
                </a:lnTo>
                <a:lnTo>
                  <a:pt x="0" y="68198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863" y="2857962"/>
            <a:ext cx="0" cy="124577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4863" y="3158958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3459955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3760701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1913" y="4175201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863" y="4537856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4863" y="4838854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4863" y="5139600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6463" y="2395578"/>
            <a:ext cx="7830337" cy="3280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>
              <a:spcBef>
                <a:spcPts val="783"/>
              </a:spcBef>
            </a:pPr>
            <a:r>
              <a:rPr sz="2100" spc="30" dirty="0">
                <a:latin typeface="Calibri"/>
                <a:cs typeface="Calibri"/>
              </a:rPr>
              <a:t>Scope:  </a:t>
            </a:r>
            <a:r>
              <a:rPr sz="2100" spc="-238" dirty="0">
                <a:latin typeface="Calibri"/>
                <a:cs typeface="Calibri"/>
              </a:rPr>
              <a:t>1  </a:t>
            </a:r>
            <a:r>
              <a:rPr sz="2100" spc="50" dirty="0">
                <a:latin typeface="Calibri"/>
                <a:cs typeface="Calibri"/>
              </a:rPr>
              <a:t>to </a:t>
            </a:r>
            <a:r>
              <a:rPr sz="2100" spc="-129" dirty="0">
                <a:latin typeface="Calibri"/>
                <a:cs typeface="Calibri"/>
              </a:rPr>
              <a:t>12  </a:t>
            </a:r>
            <a:r>
              <a:rPr sz="2100" spc="59" dirty="0">
                <a:latin typeface="Calibri"/>
                <a:cs typeface="Calibri"/>
              </a:rPr>
              <a:t>rounds, </a:t>
            </a:r>
            <a:r>
              <a:rPr sz="2100" spc="79" dirty="0">
                <a:latin typeface="Calibri"/>
                <a:cs typeface="Calibri"/>
              </a:rPr>
              <a:t>including </a:t>
            </a:r>
            <a:r>
              <a:rPr sz="2100" spc="69" dirty="0">
                <a:latin typeface="Calibri"/>
                <a:cs typeface="Calibri"/>
              </a:rPr>
              <a:t>smaller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69" dirty="0">
                <a:latin typeface="Calibri"/>
                <a:cs typeface="Calibri"/>
              </a:rPr>
              <a:t>instances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69"/>
              </a:lnSpc>
              <a:spcBef>
                <a:spcPts val="347"/>
              </a:spcBef>
            </a:pPr>
            <a:r>
              <a:rPr sz="2000" spc="-79" dirty="0">
                <a:latin typeface="Bookman Old Style"/>
                <a:cs typeface="Bookman Old Style"/>
              </a:rPr>
              <a:t>Keccak</a:t>
            </a:r>
            <a:r>
              <a:rPr sz="2000" spc="-79" dirty="0">
                <a:latin typeface="Lucida Sans Unicode"/>
                <a:cs typeface="Lucida Sans Unicode"/>
              </a:rPr>
              <a:t>[</a:t>
            </a:r>
            <a:r>
              <a:rPr sz="2000" i="1" spc="-79" dirty="0">
                <a:latin typeface="Cambria"/>
                <a:cs typeface="Cambria"/>
              </a:rPr>
              <a:t>r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20" dirty="0">
                <a:latin typeface="Calibri"/>
                <a:cs typeface="Calibri"/>
              </a:rPr>
              <a:t>40</a:t>
            </a:r>
            <a:r>
              <a:rPr sz="2000" spc="-20" dirty="0">
                <a:latin typeface="Century"/>
                <a:cs typeface="Century"/>
              </a:rPr>
              <a:t>, </a:t>
            </a:r>
            <a:r>
              <a:rPr sz="2000" i="1" spc="20" dirty="0">
                <a:latin typeface="Cambria"/>
                <a:cs typeface="Cambria"/>
              </a:rPr>
              <a:t>c </a:t>
            </a:r>
            <a:r>
              <a:rPr sz="2000" spc="20" dirty="0">
                <a:latin typeface="Lucida Sans Unicode"/>
                <a:cs typeface="Lucida Sans Unicode"/>
              </a:rPr>
              <a:t>=</a:t>
            </a:r>
            <a:r>
              <a:rPr sz="2000" spc="-139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Calibri"/>
                <a:cs typeface="Calibri"/>
              </a:rPr>
              <a:t>160</a:t>
            </a:r>
            <a:r>
              <a:rPr sz="2000" spc="-50" dirty="0">
                <a:latin typeface="Lucida Sans Unicode"/>
                <a:cs typeface="Lucida Sans Unicode"/>
              </a:rPr>
              <a:t>]</a:t>
            </a:r>
            <a:r>
              <a:rPr sz="2000" spc="-50" dirty="0">
                <a:latin typeface="Calibri"/>
                <a:cs typeface="Calibri"/>
              </a:rPr>
              <a:t>,</a:t>
            </a:r>
            <a:endParaRPr sz="2000" dirty="0">
              <a:latin typeface="Calibri"/>
              <a:cs typeface="Calibri"/>
            </a:endParaRPr>
          </a:p>
          <a:p>
            <a:pPr marL="574082" marR="4041233">
              <a:lnSpc>
                <a:spcPts val="2379"/>
              </a:lnSpc>
              <a:spcBef>
                <a:spcPts val="69"/>
              </a:spcBef>
            </a:pPr>
            <a:r>
              <a:rPr sz="2000" spc="-79" dirty="0">
                <a:latin typeface="Bookman Old Style"/>
                <a:cs typeface="Bookman Old Style"/>
              </a:rPr>
              <a:t>Keccak</a:t>
            </a:r>
            <a:r>
              <a:rPr sz="2000" spc="-79" dirty="0">
                <a:latin typeface="Lucida Sans Unicode"/>
                <a:cs typeface="Lucida Sans Unicode"/>
              </a:rPr>
              <a:t>[</a:t>
            </a:r>
            <a:r>
              <a:rPr sz="2000" i="1" spc="-79" dirty="0">
                <a:latin typeface="Cambria"/>
                <a:cs typeface="Cambria"/>
              </a:rPr>
              <a:t>r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20" dirty="0">
                <a:latin typeface="Calibri"/>
                <a:cs typeface="Calibri"/>
              </a:rPr>
              <a:t>240</a:t>
            </a:r>
            <a:r>
              <a:rPr sz="2000" spc="-20" dirty="0">
                <a:latin typeface="Century"/>
                <a:cs typeface="Century"/>
              </a:rPr>
              <a:t>, </a:t>
            </a:r>
            <a:r>
              <a:rPr sz="2000" i="1" spc="20" dirty="0">
                <a:latin typeface="Cambria"/>
                <a:cs typeface="Cambria"/>
              </a:rPr>
              <a:t>c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50" dirty="0">
                <a:latin typeface="Calibri"/>
                <a:cs typeface="Calibri"/>
              </a:rPr>
              <a:t>160</a:t>
            </a:r>
            <a:r>
              <a:rPr sz="2000" spc="-50" dirty="0">
                <a:latin typeface="Lucida Sans Unicode"/>
                <a:cs typeface="Lucida Sans Unicode"/>
              </a:rPr>
              <a:t>]</a:t>
            </a:r>
            <a:r>
              <a:rPr sz="2000" spc="-50" dirty="0">
                <a:latin typeface="Calibri"/>
                <a:cs typeface="Calibri"/>
              </a:rPr>
              <a:t>,  </a:t>
            </a:r>
            <a:r>
              <a:rPr sz="2000" spc="-79" dirty="0">
                <a:latin typeface="Bookman Old Style"/>
                <a:cs typeface="Bookman Old Style"/>
              </a:rPr>
              <a:t>Keccak</a:t>
            </a:r>
            <a:r>
              <a:rPr sz="2000" spc="-79" dirty="0">
                <a:latin typeface="Lucida Sans Unicode"/>
                <a:cs typeface="Lucida Sans Unicode"/>
              </a:rPr>
              <a:t>[</a:t>
            </a:r>
            <a:r>
              <a:rPr sz="2000" i="1" spc="-79" dirty="0">
                <a:latin typeface="Cambria"/>
                <a:cs typeface="Cambria"/>
              </a:rPr>
              <a:t>r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20" dirty="0">
                <a:latin typeface="Calibri"/>
                <a:cs typeface="Calibri"/>
              </a:rPr>
              <a:t>640</a:t>
            </a:r>
            <a:r>
              <a:rPr sz="2000" spc="-20" dirty="0">
                <a:latin typeface="Century"/>
                <a:cs typeface="Century"/>
              </a:rPr>
              <a:t>, </a:t>
            </a:r>
            <a:r>
              <a:rPr sz="2000" i="1" spc="20" dirty="0">
                <a:latin typeface="Cambria"/>
                <a:cs typeface="Cambria"/>
              </a:rPr>
              <a:t>c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79" dirty="0">
                <a:latin typeface="Calibri"/>
                <a:cs typeface="Calibri"/>
              </a:rPr>
              <a:t>160</a:t>
            </a:r>
            <a:r>
              <a:rPr sz="2000" spc="-79" dirty="0">
                <a:latin typeface="Lucida Sans Unicode"/>
                <a:cs typeface="Lucida Sans Unicode"/>
              </a:rPr>
              <a:t>]</a:t>
            </a:r>
            <a:r>
              <a:rPr sz="2000" spc="-188" dirty="0">
                <a:latin typeface="Lucida Sans Unicode"/>
                <a:cs typeface="Lucida Sans Unicode"/>
              </a:rPr>
              <a:t> </a:t>
            </a:r>
            <a:r>
              <a:rPr sz="2000" spc="59" dirty="0">
                <a:latin typeface="Calibri"/>
                <a:cs typeface="Calibri"/>
              </a:rPr>
              <a:t>and  </a:t>
            </a:r>
            <a:r>
              <a:rPr sz="2000" spc="-79" dirty="0">
                <a:latin typeface="Bookman Old Style"/>
                <a:cs typeface="Bookman Old Style"/>
              </a:rPr>
              <a:t>Keccak</a:t>
            </a:r>
            <a:r>
              <a:rPr sz="2000" spc="-79" dirty="0">
                <a:latin typeface="Lucida Sans Unicode"/>
                <a:cs typeface="Lucida Sans Unicode"/>
              </a:rPr>
              <a:t>[</a:t>
            </a:r>
            <a:r>
              <a:rPr sz="2000" i="1" spc="-79" dirty="0">
                <a:latin typeface="Cambria"/>
                <a:cs typeface="Cambria"/>
              </a:rPr>
              <a:t>r  </a:t>
            </a:r>
            <a:r>
              <a:rPr sz="2000" spc="20" dirty="0">
                <a:latin typeface="Lucida Sans Unicode"/>
                <a:cs typeface="Lucida Sans Unicode"/>
              </a:rPr>
              <a:t>= </a:t>
            </a:r>
            <a:r>
              <a:rPr sz="2000" spc="-59" dirty="0">
                <a:latin typeface="Calibri"/>
                <a:cs typeface="Calibri"/>
              </a:rPr>
              <a:t>1440</a:t>
            </a:r>
            <a:r>
              <a:rPr sz="2000" spc="-59" dirty="0">
                <a:latin typeface="Century"/>
                <a:cs typeface="Century"/>
              </a:rPr>
              <a:t>, </a:t>
            </a:r>
            <a:r>
              <a:rPr sz="2000" i="1" spc="20" dirty="0">
                <a:latin typeface="Cambria"/>
                <a:cs typeface="Cambria"/>
              </a:rPr>
              <a:t>c </a:t>
            </a:r>
            <a:r>
              <a:rPr sz="2000" spc="20" dirty="0">
                <a:latin typeface="Lucida Sans Unicode"/>
                <a:cs typeface="Lucida Sans Unicode"/>
              </a:rPr>
              <a:t>=</a:t>
            </a:r>
            <a:r>
              <a:rPr sz="2000" spc="-397" dirty="0">
                <a:latin typeface="Lucida Sans Unicode"/>
                <a:cs typeface="Lucida Sans Unicode"/>
              </a:rPr>
              <a:t> </a:t>
            </a:r>
            <a:r>
              <a:rPr sz="2000" spc="-59" dirty="0">
                <a:latin typeface="Calibri"/>
                <a:cs typeface="Calibri"/>
              </a:rPr>
              <a:t>160</a:t>
            </a:r>
            <a:r>
              <a:rPr sz="2000" spc="-59" dirty="0">
                <a:latin typeface="Lucida Sans Unicode"/>
                <a:cs typeface="Lucida Sans Unicode"/>
              </a:rPr>
              <a:t>]</a:t>
            </a:r>
            <a:r>
              <a:rPr sz="2000" spc="-59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04"/>
              </a:spcBef>
            </a:pPr>
            <a:r>
              <a:rPr sz="2100" spc="59" dirty="0">
                <a:latin typeface="Calibri"/>
                <a:cs typeface="Calibri"/>
              </a:rPr>
              <a:t>Results </a:t>
            </a:r>
            <a:r>
              <a:rPr sz="2100" spc="50" dirty="0">
                <a:latin typeface="Calibri"/>
                <a:cs typeface="Calibri"/>
              </a:rPr>
              <a:t>so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30" dirty="0">
                <a:latin typeface="Calibri"/>
                <a:cs typeface="Calibri"/>
              </a:rPr>
              <a:t>far:</a:t>
            </a:r>
            <a:endParaRPr sz="2100" dirty="0">
              <a:latin typeface="Calibri"/>
              <a:cs typeface="Calibri"/>
            </a:endParaRPr>
          </a:p>
          <a:p>
            <a:pPr marL="574082" marR="3323631">
              <a:spcBef>
                <a:spcPts val="347"/>
              </a:spcBef>
            </a:pPr>
            <a:r>
              <a:rPr sz="2000" spc="59" dirty="0">
                <a:latin typeface="Calibri"/>
                <a:cs typeface="Calibri"/>
              </a:rPr>
              <a:t>Preimages found </a:t>
            </a:r>
            <a:r>
              <a:rPr sz="2000" spc="50" dirty="0">
                <a:latin typeface="Calibri"/>
                <a:cs typeface="Calibri"/>
              </a:rPr>
              <a:t>for </a:t>
            </a:r>
            <a:r>
              <a:rPr sz="2000" spc="69" dirty="0">
                <a:latin typeface="Calibri"/>
                <a:cs typeface="Calibri"/>
              </a:rPr>
              <a:t>up </a:t>
            </a:r>
            <a:r>
              <a:rPr sz="2000" spc="50" dirty="0"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009900"/>
                </a:solidFill>
                <a:latin typeface="Calibri"/>
                <a:cs typeface="Calibri"/>
              </a:rPr>
              <a:t>4 </a:t>
            </a:r>
            <a:r>
              <a:rPr sz="2000" spc="59" dirty="0">
                <a:solidFill>
                  <a:srgbClr val="009900"/>
                </a:solidFill>
                <a:latin typeface="Calibri"/>
                <a:cs typeface="Calibri"/>
              </a:rPr>
              <a:t>rounds  </a:t>
            </a:r>
            <a:r>
              <a:rPr sz="2000" spc="79" dirty="0">
                <a:latin typeface="Calibri"/>
                <a:cs typeface="Calibri"/>
              </a:rPr>
              <a:t>Collisions </a:t>
            </a:r>
            <a:r>
              <a:rPr sz="2000" spc="59" dirty="0">
                <a:latin typeface="Calibri"/>
                <a:cs typeface="Calibri"/>
              </a:rPr>
              <a:t>found </a:t>
            </a:r>
            <a:r>
              <a:rPr sz="2000" spc="50" dirty="0">
                <a:latin typeface="Calibri"/>
                <a:cs typeface="Calibri"/>
              </a:rPr>
              <a:t>for </a:t>
            </a:r>
            <a:r>
              <a:rPr sz="2000" spc="69" dirty="0">
                <a:latin typeface="Calibri"/>
                <a:cs typeface="Calibri"/>
              </a:rPr>
              <a:t>up </a:t>
            </a:r>
            <a:r>
              <a:rPr sz="2000" spc="50" dirty="0"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009900"/>
                </a:solidFill>
                <a:latin typeface="Calibri"/>
                <a:cs typeface="Calibri"/>
              </a:rPr>
              <a:t>5</a:t>
            </a:r>
            <a:r>
              <a:rPr sz="2000" spc="129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000" spc="59" dirty="0">
                <a:solidFill>
                  <a:srgbClr val="009900"/>
                </a:solidFill>
                <a:latin typeface="Calibri"/>
                <a:cs typeface="Calibri"/>
              </a:rPr>
              <a:t>rounds</a:t>
            </a:r>
            <a:endParaRPr sz="2000" dirty="0">
              <a:latin typeface="Calibri"/>
              <a:cs typeface="Calibri"/>
            </a:endParaRPr>
          </a:p>
          <a:p>
            <a:pPr marL="574082">
              <a:lnSpc>
                <a:spcPts val="2369"/>
              </a:lnSpc>
            </a:pPr>
            <a:r>
              <a:rPr sz="2000" spc="59" dirty="0">
                <a:latin typeface="Calibri"/>
                <a:cs typeface="Calibri"/>
              </a:rPr>
              <a:t>both </a:t>
            </a:r>
            <a:r>
              <a:rPr sz="2000" spc="40" dirty="0">
                <a:latin typeface="Calibri"/>
                <a:cs typeface="Calibri"/>
              </a:rPr>
              <a:t>by </a:t>
            </a:r>
            <a:r>
              <a:rPr sz="2000" spc="59" dirty="0">
                <a:latin typeface="Calibri"/>
                <a:cs typeface="Calibri"/>
              </a:rPr>
              <a:t>team </a:t>
            </a:r>
            <a:r>
              <a:rPr sz="2000" spc="79" dirty="0">
                <a:latin typeface="Calibri"/>
                <a:cs typeface="Calibri"/>
              </a:rPr>
              <a:t>incl. </a:t>
            </a:r>
            <a:r>
              <a:rPr sz="2000" spc="59" dirty="0">
                <a:latin typeface="Calibri"/>
                <a:cs typeface="Calibri"/>
              </a:rPr>
              <a:t>Meicheng </a:t>
            </a:r>
            <a:r>
              <a:rPr sz="2000" spc="89" dirty="0">
                <a:latin typeface="Calibri"/>
                <a:cs typeface="Calibri"/>
              </a:rPr>
              <a:t>Liu </a:t>
            </a:r>
            <a:r>
              <a:rPr sz="2000" spc="79" dirty="0">
                <a:latin typeface="Calibri"/>
                <a:cs typeface="Calibri"/>
              </a:rPr>
              <a:t>(China) </a:t>
            </a:r>
            <a:r>
              <a:rPr sz="2000" spc="59" dirty="0">
                <a:latin typeface="Calibri"/>
                <a:cs typeface="Calibri"/>
              </a:rPr>
              <a:t>and </a:t>
            </a:r>
            <a:r>
              <a:rPr sz="2000" spc="40" dirty="0">
                <a:latin typeface="Calibri"/>
                <a:cs typeface="Calibri"/>
              </a:rPr>
              <a:t>Jian </a:t>
            </a:r>
            <a:r>
              <a:rPr sz="2000" spc="59" dirty="0">
                <a:latin typeface="Calibri"/>
                <a:cs typeface="Calibri"/>
              </a:rPr>
              <a:t>Guo</a:t>
            </a:r>
            <a:r>
              <a:rPr sz="2000" spc="307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(Singapore)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620459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>
                <a:latin typeface="Calibri" charset="0"/>
                <a:ea typeface="ＭＳ Ｐゴシック" charset="0"/>
              </a:rPr>
              <a:t>The Birthday Paradox</a:t>
            </a: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762000" y="1981200"/>
            <a:ext cx="7315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latin typeface="Calibri" charset="0"/>
              </a:rPr>
              <a:t>How large must </a:t>
            </a:r>
            <a:r>
              <a:rPr lang="tr-TR" sz="2800" b="1" i="1" dirty="0">
                <a:latin typeface="Calibri" charset="0"/>
              </a:rPr>
              <a:t>k</a:t>
            </a:r>
            <a:r>
              <a:rPr lang="en-US" sz="2800" b="1" dirty="0">
                <a:latin typeface="Calibri" charset="0"/>
              </a:rPr>
              <a:t> be so that the probability is greater than 50 percent? 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667000" y="3235476"/>
            <a:ext cx="3733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tr-TR" dirty="0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he answer is 23</a:t>
            </a:r>
          </a:p>
          <a:p>
            <a:pPr algn="ctr"/>
            <a:endParaRPr lang="en-US" dirty="0">
              <a:latin typeface="Calibri" charset="0"/>
            </a:endParaRPr>
          </a:p>
          <a:p>
            <a:pPr algn="ctr"/>
            <a:r>
              <a:rPr lang="en-US" b="1" dirty="0">
                <a:latin typeface="Calibri" charset="0"/>
              </a:rPr>
              <a:t>(The probability is about 50.73%)</a:t>
            </a:r>
            <a:r>
              <a:rPr lang="en-US" dirty="0"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391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62" y="1417638"/>
            <a:ext cx="5381412" cy="511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 Model</a:t>
            </a:r>
          </a:p>
        </p:txBody>
      </p:sp>
    </p:spTree>
    <p:extLst>
      <p:ext uri="{BB962C8B-B14F-4D97-AF65-F5344CB8AC3E}">
        <p14:creationId xmlns:p14="http://schemas.microsoft.com/office/powerpoint/2010/main" val="423092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>
            <a:extLst>
              <a:ext uri="{FF2B5EF4-FFF2-40B4-BE49-F238E27FC236}">
                <a16:creationId xmlns:a16="http://schemas.microsoft.com/office/drawing/2014/main" id="{38D1FC9C-B8B7-5B40-A682-60A1C4159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Message Authentication Code</a:t>
            </a:r>
          </a:p>
        </p:txBody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3652763F-C6D5-2A49-AB95-6460B3B2B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4495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A MAC scheme is used for message authentication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MAC(M,K) = H(M,K)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sender and the receiver share secret 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sender sends (M, H(M,K))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 receiver receives (X,Y) and verifies that H(X,K)=Y, if so, then accepts the message as from the sender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To be secure, an adversary shouldn’t be able to come up with (X’,Y’) such that H(X’,K)=Y’.</a:t>
            </a:r>
          </a:p>
        </p:txBody>
      </p:sp>
    </p:spTree>
    <p:extLst>
      <p:ext uri="{BB962C8B-B14F-4D97-AF65-F5344CB8AC3E}">
        <p14:creationId xmlns:p14="http://schemas.microsoft.com/office/powerpoint/2010/main" val="309146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Calibri" charset="0"/>
                <a:ea typeface="ＭＳ Ｐゴシック" charset="0"/>
              </a:rPr>
              <a:t>Data </a:t>
            </a:r>
            <a:r>
              <a:rPr lang="tr-TR" dirty="0" err="1">
                <a:latin typeface="Calibri" charset="0"/>
                <a:ea typeface="ＭＳ Ｐゴシック" charset="0"/>
              </a:rPr>
              <a:t>Integrity</a:t>
            </a:r>
            <a:r>
              <a:rPr lang="tr-TR" dirty="0">
                <a:latin typeface="Calibri" charset="0"/>
                <a:ea typeface="ＭＳ Ｐゴシック" charset="0"/>
              </a:rPr>
              <a:t> 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39221" y="1472060"/>
            <a:ext cx="8121937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457200" indent="-457200" eaLnBrk="1" hangingPunct="1">
              <a:buFont typeface="Wingdings" charset="2"/>
              <a:buChar char="Ø"/>
            </a:pPr>
            <a:r>
              <a:rPr lang="tr-TR" sz="2800" dirty="0" err="1">
                <a:latin typeface="Calibri" charset="0"/>
              </a:rPr>
              <a:t>Integrity</a:t>
            </a:r>
            <a:r>
              <a:rPr lang="tr-TR" sz="2800" dirty="0">
                <a:latin typeface="Calibri" charset="0"/>
              </a:rPr>
              <a:t> – </a:t>
            </a:r>
            <a:r>
              <a:rPr lang="tr-TR" sz="2800" dirty="0" err="1">
                <a:latin typeface="Calibri" charset="0"/>
              </a:rPr>
              <a:t>ensures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that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unauthorized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parties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are</a:t>
            </a:r>
            <a:r>
              <a:rPr lang="tr-TR" sz="2800" dirty="0">
                <a:latin typeface="Calibri" charset="0"/>
              </a:rPr>
              <a:t> not </a:t>
            </a:r>
            <a:r>
              <a:rPr lang="tr-TR" sz="2800" dirty="0" err="1">
                <a:latin typeface="Calibri" charset="0"/>
              </a:rPr>
              <a:t>able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to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modify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transmitted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and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stored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information</a:t>
            </a:r>
            <a:r>
              <a:rPr lang="tr-TR" sz="2800" dirty="0">
                <a:latin typeface="Calibri" charset="0"/>
              </a:rPr>
              <a:t>.</a:t>
            </a:r>
          </a:p>
          <a:p>
            <a:pPr marL="457200" indent="-457200" eaLnBrk="1" hangingPunct="1">
              <a:buFont typeface="Wingdings" charset="2"/>
              <a:buChar char="Ø"/>
            </a:pPr>
            <a:r>
              <a:rPr lang="tr-TR" sz="2800" dirty="0">
                <a:latin typeface="Calibri" charset="0"/>
              </a:rPr>
              <a:t>Data </a:t>
            </a:r>
            <a:r>
              <a:rPr lang="tr-TR" sz="2800" dirty="0" err="1">
                <a:latin typeface="Calibri" charset="0"/>
              </a:rPr>
              <a:t>integrity</a:t>
            </a:r>
            <a:r>
              <a:rPr lang="tr-TR" sz="2800" dirty="0">
                <a:latin typeface="Calibri" charset="0"/>
              </a:rPr>
              <a:t> is </a:t>
            </a:r>
            <a:r>
              <a:rPr lang="tr-TR" sz="2800" dirty="0" err="1">
                <a:latin typeface="Calibri" charset="0"/>
              </a:rPr>
              <a:t>the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opposite</a:t>
            </a:r>
            <a:r>
              <a:rPr lang="tr-TR" sz="2800" dirty="0">
                <a:latin typeface="Calibri" charset="0"/>
              </a:rPr>
              <a:t> of data </a:t>
            </a:r>
            <a:r>
              <a:rPr lang="tr-TR" sz="2800" dirty="0" err="1">
                <a:latin typeface="Calibri" charset="0"/>
              </a:rPr>
              <a:t>corruption</a:t>
            </a:r>
            <a:r>
              <a:rPr lang="tr-TR" sz="2800" dirty="0">
                <a:latin typeface="Calibri" charset="0"/>
              </a:rPr>
              <a:t>, </a:t>
            </a:r>
            <a:r>
              <a:rPr lang="tr-TR" sz="2800" dirty="0" err="1">
                <a:latin typeface="Calibri" charset="0"/>
              </a:rPr>
              <a:t>which</a:t>
            </a:r>
            <a:r>
              <a:rPr lang="tr-TR" sz="2800" dirty="0">
                <a:latin typeface="Calibri" charset="0"/>
              </a:rPr>
              <a:t> is a form of data </a:t>
            </a:r>
            <a:r>
              <a:rPr lang="tr-TR" sz="2800" dirty="0" err="1">
                <a:latin typeface="Calibri" charset="0"/>
              </a:rPr>
              <a:t>loss</a:t>
            </a:r>
            <a:r>
              <a:rPr lang="tr-TR" sz="2800" dirty="0">
                <a:latin typeface="Calibri" charset="0"/>
              </a:rPr>
              <a:t>.</a:t>
            </a:r>
          </a:p>
          <a:p>
            <a:pPr marL="457200" indent="-457200" eaLnBrk="1" hangingPunct="1">
              <a:buFont typeface="Wingdings" charset="2"/>
              <a:buChar char="Ø"/>
            </a:pPr>
            <a:r>
              <a:rPr lang="tr-TR" sz="2800" dirty="0">
                <a:latin typeface="Calibri" charset="0"/>
              </a:rPr>
              <a:t>Applications: </a:t>
            </a:r>
            <a:r>
              <a:rPr lang="tr-TR" sz="2800" dirty="0" err="1">
                <a:latin typeface="Calibri" charset="0"/>
              </a:rPr>
              <a:t>digital</a:t>
            </a:r>
            <a:r>
              <a:rPr lang="tr-TR" sz="2800" dirty="0">
                <a:latin typeface="Calibri" charset="0"/>
              </a:rPr>
              <a:t> </a:t>
            </a:r>
            <a:r>
              <a:rPr lang="tr-TR" sz="2800" dirty="0" err="1">
                <a:latin typeface="Calibri" charset="0"/>
              </a:rPr>
              <a:t>signature</a:t>
            </a:r>
            <a:r>
              <a:rPr lang="tr-TR" sz="2800" dirty="0">
                <a:latin typeface="Calibri" charset="0"/>
              </a:rPr>
              <a:t>, MAC, </a:t>
            </a:r>
            <a:r>
              <a:rPr lang="tr-TR" sz="2800" dirty="0" err="1">
                <a:latin typeface="Calibri" charset="0"/>
              </a:rPr>
              <a:t>commitment</a:t>
            </a:r>
            <a:r>
              <a:rPr lang="tr-TR" sz="2800" dirty="0">
                <a:latin typeface="Calibri" charset="0"/>
              </a:rPr>
              <a:t>,  </a:t>
            </a:r>
            <a:r>
              <a:rPr lang="tr-TR" sz="2800" dirty="0" err="1">
                <a:latin typeface="Calibri" charset="0"/>
              </a:rPr>
              <a:t>checksum</a:t>
            </a:r>
            <a:r>
              <a:rPr lang="tr-TR" sz="2800" dirty="0">
                <a:latin typeface="Calibri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048858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353129"/>
            <a:ext cx="9144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49" dirty="0"/>
              <a:t>Classical </a:t>
            </a:r>
            <a:r>
              <a:rPr spc="169" dirty="0"/>
              <a:t>way </a:t>
            </a:r>
            <a:r>
              <a:rPr spc="109" dirty="0"/>
              <a:t>to </a:t>
            </a:r>
            <a:r>
              <a:rPr spc="129" dirty="0"/>
              <a:t>build </a:t>
            </a:r>
            <a:r>
              <a:rPr spc="149" dirty="0"/>
              <a:t>hash</a:t>
            </a:r>
            <a:r>
              <a:rPr spc="10" dirty="0"/>
              <a:t> </a:t>
            </a:r>
            <a:r>
              <a:rPr spc="149" dirty="0"/>
              <a:t>functions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1506243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4898" y="1368141"/>
            <a:ext cx="5088397" cy="73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4082" marR="10072" indent="-550162">
              <a:lnSpc>
                <a:spcPct val="106800"/>
              </a:lnSpc>
            </a:pPr>
            <a:r>
              <a:rPr lang="en-US" sz="2400" spc="59" dirty="0" err="1">
                <a:cs typeface="Calibri"/>
              </a:rPr>
              <a:t>Merkle-Damgård</a:t>
            </a:r>
            <a:r>
              <a:rPr lang="en-US" sz="2400" spc="59" dirty="0">
                <a:cs typeface="Calibri"/>
              </a:rPr>
              <a:t> iterating</a:t>
            </a:r>
            <a:r>
              <a:rPr lang="en-US" sz="2400" spc="20" dirty="0">
                <a:cs typeface="Calibri"/>
              </a:rPr>
              <a:t> </a:t>
            </a:r>
            <a:r>
              <a:rPr lang="en-US" sz="2400" spc="50" dirty="0">
                <a:cs typeface="Calibri"/>
              </a:rPr>
              <a:t>mode</a:t>
            </a:r>
            <a:endParaRPr lang="en-US" sz="2400" dirty="0">
              <a:cs typeface="Calibri"/>
            </a:endParaRPr>
          </a:p>
          <a:p>
            <a:pPr marL="574082" marR="10072" indent="-550162">
              <a:lnSpc>
                <a:spcPct val="106800"/>
              </a:lnSpc>
            </a:pP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6200" y="2194742"/>
            <a:ext cx="6377990" cy="149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913" y="4445746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9279" y="4304057"/>
            <a:ext cx="732527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59" dirty="0">
                <a:latin typeface="Calibri"/>
                <a:cs typeface="Calibri"/>
              </a:rPr>
              <a:t>Instances: </a:t>
            </a:r>
            <a:r>
              <a:rPr sz="2100" spc="40" dirty="0">
                <a:latin typeface="Calibri"/>
                <a:cs typeface="Calibri"/>
              </a:rPr>
              <a:t>MD5, </a:t>
            </a:r>
            <a:r>
              <a:rPr sz="2100" spc="10" dirty="0">
                <a:latin typeface="Calibri"/>
                <a:cs typeface="Calibri"/>
              </a:rPr>
              <a:t>SHA-1, </a:t>
            </a:r>
            <a:r>
              <a:rPr sz="2100" spc="40" dirty="0">
                <a:latin typeface="Calibri"/>
                <a:cs typeface="Calibri"/>
              </a:rPr>
              <a:t>SHA-2 </a:t>
            </a:r>
            <a:r>
              <a:rPr sz="2100" dirty="0">
                <a:latin typeface="Calibri"/>
                <a:cs typeface="Calibri"/>
              </a:rPr>
              <a:t>(224, </a:t>
            </a:r>
            <a:r>
              <a:rPr sz="2100" spc="-10" dirty="0">
                <a:latin typeface="Calibri"/>
                <a:cs typeface="Calibri"/>
              </a:rPr>
              <a:t>256, 384, </a:t>
            </a:r>
            <a:r>
              <a:rPr sz="2100" spc="-59" dirty="0">
                <a:latin typeface="Calibri"/>
                <a:cs typeface="Calibri"/>
              </a:rPr>
              <a:t>512)  </a:t>
            </a:r>
            <a:r>
              <a:rPr sz="2100" spc="69" dirty="0">
                <a:latin typeface="Calibri"/>
                <a:cs typeface="Calibri"/>
              </a:rPr>
              <a:t> </a:t>
            </a:r>
            <a:r>
              <a:rPr sz="2100" spc="-69" dirty="0">
                <a:latin typeface="Calibri"/>
                <a:cs typeface="Calibri"/>
              </a:rPr>
              <a:t>…</a:t>
            </a:r>
            <a:endParaRPr sz="2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359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264" y="0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pc="109" dirty="0"/>
              <a:t>The </a:t>
            </a:r>
            <a:r>
              <a:rPr spc="139" dirty="0"/>
              <a:t>origins </a:t>
            </a:r>
            <a:r>
              <a:rPr spc="89" dirty="0"/>
              <a:t>of </a:t>
            </a:r>
            <a:r>
              <a:rPr spc="99" dirty="0"/>
              <a:t>the </a:t>
            </a:r>
            <a:r>
              <a:rPr spc="109" dirty="0"/>
              <a:t>SHA-3</a:t>
            </a:r>
            <a:r>
              <a:rPr spc="178" dirty="0"/>
              <a:t> </a:t>
            </a:r>
            <a:r>
              <a:rPr spc="139" dirty="0"/>
              <a:t>competition</a:t>
            </a:r>
          </a:p>
        </p:txBody>
      </p:sp>
      <p:sp>
        <p:nvSpPr>
          <p:cNvPr id="6" name="object 6"/>
          <p:cNvSpPr/>
          <p:nvPr/>
        </p:nvSpPr>
        <p:spPr>
          <a:xfrm>
            <a:off x="551913" y="1863362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863" y="2226270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4863" y="2527016"/>
            <a:ext cx="0" cy="124577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4863" y="2828013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863" y="3128759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913" y="3543258"/>
            <a:ext cx="136026" cy="135902"/>
          </a:xfrm>
          <a:custGeom>
            <a:avLst/>
            <a:gdLst/>
            <a:ahLst/>
            <a:cxnLst/>
            <a:rect l="l" t="t" r="r" b="b"/>
            <a:pathLst>
              <a:path w="68579" h="68580">
                <a:moveTo>
                  <a:pt x="0" y="68199"/>
                </a:moveTo>
                <a:lnTo>
                  <a:pt x="68198" y="68199"/>
                </a:lnTo>
                <a:lnTo>
                  <a:pt x="68198" y="0"/>
                </a:lnTo>
                <a:lnTo>
                  <a:pt x="0" y="0"/>
                </a:lnTo>
                <a:lnTo>
                  <a:pt x="0" y="68199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863" y="3906166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4863" y="4206912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4863" y="4507908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29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863" y="4808654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7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4863" y="5109649"/>
            <a:ext cx="0" cy="123318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2230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4863" y="5410396"/>
            <a:ext cx="0" cy="124577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56"/>
                </a:lnTo>
              </a:path>
            </a:pathLst>
          </a:custGeom>
          <a:ln w="62255">
            <a:solidFill>
              <a:srgbClr val="3333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9279" y="1721674"/>
            <a:ext cx="6866817" cy="3894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79"/>
            <a:r>
              <a:rPr sz="2100" spc="-30" dirty="0">
                <a:latin typeface="Calibri"/>
                <a:cs typeface="Calibri"/>
              </a:rPr>
              <a:t>2005-2006:  </a:t>
            </a:r>
            <a:r>
              <a:rPr sz="2100" spc="99" dirty="0">
                <a:latin typeface="Calibri"/>
                <a:cs typeface="Calibri"/>
              </a:rPr>
              <a:t>NIST </a:t>
            </a:r>
            <a:r>
              <a:rPr sz="2100" spc="79" dirty="0">
                <a:latin typeface="Calibri"/>
                <a:cs typeface="Calibri"/>
              </a:rPr>
              <a:t>thinks </a:t>
            </a:r>
            <a:r>
              <a:rPr sz="2100" spc="50" dirty="0">
                <a:latin typeface="Calibri"/>
                <a:cs typeface="Calibri"/>
              </a:rPr>
              <a:t>about </a:t>
            </a:r>
            <a:r>
              <a:rPr sz="2100" spc="69" dirty="0">
                <a:latin typeface="Calibri"/>
                <a:cs typeface="Calibri"/>
              </a:rPr>
              <a:t>having </a:t>
            </a:r>
            <a:r>
              <a:rPr sz="2100" spc="40" dirty="0">
                <a:latin typeface="Calibri"/>
                <a:cs typeface="Calibri"/>
              </a:rPr>
              <a:t>a SHA-3</a:t>
            </a:r>
            <a:r>
              <a:rPr sz="2100" spc="307" dirty="0">
                <a:latin typeface="Calibri"/>
                <a:cs typeface="Calibri"/>
              </a:rPr>
              <a:t> </a:t>
            </a:r>
            <a:r>
              <a:rPr sz="2100" spc="59" dirty="0">
                <a:latin typeface="Calibri"/>
                <a:cs typeface="Calibri"/>
              </a:rPr>
              <a:t>contest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spc="50" dirty="0">
                <a:latin typeface="Calibri"/>
                <a:cs typeface="Calibri"/>
              </a:rPr>
              <a:t>MD5 </a:t>
            </a:r>
            <a:r>
              <a:rPr sz="2000" spc="59" dirty="0">
                <a:latin typeface="Calibri"/>
                <a:cs typeface="Calibri"/>
              </a:rPr>
              <a:t>and standard </a:t>
            </a:r>
            <a:r>
              <a:rPr sz="2000" spc="10" dirty="0">
                <a:latin typeface="Calibri"/>
                <a:cs typeface="Calibri"/>
              </a:rPr>
              <a:t>SHA-1 </a:t>
            </a:r>
            <a:r>
              <a:rPr sz="2000" spc="50" dirty="0">
                <a:latin typeface="Calibri"/>
                <a:cs typeface="Calibri"/>
              </a:rPr>
              <a:t>were damaged </a:t>
            </a:r>
            <a:r>
              <a:rPr sz="2000" spc="40" dirty="0">
                <a:latin typeface="Calibri"/>
                <a:cs typeface="Calibri"/>
              </a:rPr>
              <a:t>by</a:t>
            </a:r>
            <a:r>
              <a:rPr sz="2000" spc="188" dirty="0">
                <a:latin typeface="Calibri"/>
                <a:cs typeface="Calibri"/>
              </a:rPr>
              <a:t> </a:t>
            </a:r>
            <a:r>
              <a:rPr sz="2000" spc="69" dirty="0">
                <a:latin typeface="Calibri"/>
                <a:cs typeface="Calibri"/>
              </a:rPr>
              <a:t>attacks</a:t>
            </a:r>
            <a:endParaRPr sz="2000" dirty="0">
              <a:latin typeface="Calibri"/>
              <a:cs typeface="Calibri"/>
            </a:endParaRPr>
          </a:p>
          <a:p>
            <a:pPr marL="574082" marR="10072">
              <a:lnSpc>
                <a:spcPts val="2359"/>
              </a:lnSpc>
              <a:spcBef>
                <a:spcPts val="89"/>
              </a:spcBef>
            </a:pPr>
            <a:r>
              <a:rPr sz="2000" spc="40" dirty="0">
                <a:latin typeface="Calibri"/>
                <a:cs typeface="Calibri"/>
              </a:rPr>
              <a:t>SHA-2 </a:t>
            </a:r>
            <a:r>
              <a:rPr sz="2000" spc="30" dirty="0">
                <a:latin typeface="Calibri"/>
                <a:cs typeface="Calibri"/>
              </a:rPr>
              <a:t>based </a:t>
            </a:r>
            <a:r>
              <a:rPr sz="2000" spc="69" dirty="0">
                <a:latin typeface="Calibri"/>
                <a:cs typeface="Calibri"/>
              </a:rPr>
              <a:t>on </a:t>
            </a:r>
            <a:r>
              <a:rPr sz="2000" spc="40" dirty="0">
                <a:latin typeface="Calibri"/>
                <a:cs typeface="Calibri"/>
              </a:rPr>
              <a:t>the </a:t>
            </a:r>
            <a:r>
              <a:rPr sz="2000" spc="59" dirty="0">
                <a:latin typeface="Calibri"/>
                <a:cs typeface="Calibri"/>
              </a:rPr>
              <a:t>same </a:t>
            </a:r>
            <a:r>
              <a:rPr sz="2000" spc="69" dirty="0">
                <a:latin typeface="Calibri"/>
                <a:cs typeface="Calibri"/>
              </a:rPr>
              <a:t>principles </a:t>
            </a:r>
            <a:r>
              <a:rPr sz="2000" spc="79" dirty="0">
                <a:latin typeface="Calibri"/>
                <a:cs typeface="Calibri"/>
              </a:rPr>
              <a:t>than </a:t>
            </a:r>
            <a:r>
              <a:rPr sz="2000" spc="50" dirty="0">
                <a:latin typeface="Calibri"/>
                <a:cs typeface="Calibri"/>
              </a:rPr>
              <a:t>MD5 </a:t>
            </a:r>
            <a:r>
              <a:rPr sz="2000" spc="59" dirty="0">
                <a:latin typeface="Calibri"/>
                <a:cs typeface="Calibri"/>
              </a:rPr>
              <a:t>and </a:t>
            </a:r>
            <a:r>
              <a:rPr sz="2000" spc="10" dirty="0">
                <a:latin typeface="Calibri"/>
                <a:cs typeface="Calibri"/>
              </a:rPr>
              <a:t>SHA-1  </a:t>
            </a:r>
            <a:r>
              <a:rPr sz="2000" spc="40" dirty="0">
                <a:latin typeface="Calibri"/>
                <a:cs typeface="Calibri"/>
              </a:rPr>
              <a:t>open </a:t>
            </a:r>
            <a:r>
              <a:rPr sz="2000" spc="79" dirty="0">
                <a:latin typeface="Calibri"/>
                <a:cs typeface="Calibri"/>
              </a:rPr>
              <a:t>call </a:t>
            </a:r>
            <a:r>
              <a:rPr sz="2000" spc="50" dirty="0">
                <a:latin typeface="Calibri"/>
                <a:cs typeface="Calibri"/>
              </a:rPr>
              <a:t>for </a:t>
            </a:r>
            <a:r>
              <a:rPr sz="2000" spc="40" dirty="0">
                <a:latin typeface="Calibri"/>
                <a:cs typeface="Calibri"/>
              </a:rPr>
              <a:t>SHA-2</a:t>
            </a:r>
            <a:r>
              <a:rPr sz="2000" spc="59" dirty="0">
                <a:latin typeface="Calibri"/>
                <a:cs typeface="Calibri"/>
              </a:rPr>
              <a:t> </a:t>
            </a:r>
            <a:r>
              <a:rPr sz="2000" spc="69" dirty="0">
                <a:latin typeface="Calibri"/>
                <a:cs typeface="Calibri"/>
              </a:rPr>
              <a:t>successor</a:t>
            </a:r>
            <a:endParaRPr sz="2000" dirty="0">
              <a:latin typeface="Calibri"/>
              <a:cs typeface="Calibri"/>
            </a:endParaRPr>
          </a:p>
          <a:p>
            <a:pPr marL="25179" indent="548903">
              <a:lnSpc>
                <a:spcPts val="2300"/>
              </a:lnSpc>
            </a:pPr>
            <a:r>
              <a:rPr sz="2000" spc="30" dirty="0">
                <a:latin typeface="Calibri"/>
                <a:cs typeface="Calibri"/>
              </a:rPr>
              <a:t>…and </a:t>
            </a:r>
            <a:r>
              <a:rPr sz="2000" spc="50" dirty="0">
                <a:latin typeface="Calibri"/>
                <a:cs typeface="Calibri"/>
              </a:rPr>
              <a:t>for </a:t>
            </a:r>
            <a:r>
              <a:rPr sz="2000" spc="59" dirty="0">
                <a:latin typeface="Calibri"/>
                <a:cs typeface="Calibri"/>
              </a:rPr>
              <a:t>analysis, </a:t>
            </a:r>
            <a:r>
              <a:rPr sz="2000" spc="69" dirty="0">
                <a:latin typeface="Calibri"/>
                <a:cs typeface="Calibri"/>
              </a:rPr>
              <a:t>comparisons,</a:t>
            </a:r>
            <a:r>
              <a:rPr sz="2000" spc="169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  <a:p>
            <a:pPr marL="25179">
              <a:spcBef>
                <a:spcPts val="773"/>
              </a:spcBef>
            </a:pPr>
            <a:r>
              <a:rPr sz="2100" spc="40" dirty="0">
                <a:latin typeface="Calibri"/>
                <a:cs typeface="Calibri"/>
              </a:rPr>
              <a:t>October </a:t>
            </a:r>
            <a:r>
              <a:rPr sz="2100" spc="-30" dirty="0">
                <a:latin typeface="Calibri"/>
                <a:cs typeface="Calibri"/>
              </a:rPr>
              <a:t>2008:  </a:t>
            </a:r>
            <a:r>
              <a:rPr sz="2100" spc="50" dirty="0">
                <a:latin typeface="Calibri"/>
                <a:cs typeface="Calibri"/>
              </a:rPr>
              <a:t>Deadline for</a:t>
            </a:r>
            <a:r>
              <a:rPr sz="2100" spc="119" dirty="0">
                <a:latin typeface="Calibri"/>
                <a:cs typeface="Calibri"/>
              </a:rPr>
              <a:t> </a:t>
            </a:r>
            <a:r>
              <a:rPr sz="2100" spc="50" dirty="0">
                <a:latin typeface="Calibri"/>
                <a:cs typeface="Calibri"/>
              </a:rPr>
              <a:t>proposals</a:t>
            </a:r>
            <a:endParaRPr sz="2100" dirty="0">
              <a:latin typeface="Calibri"/>
              <a:cs typeface="Calibri"/>
            </a:endParaRPr>
          </a:p>
          <a:p>
            <a:pPr marL="574082">
              <a:lnSpc>
                <a:spcPts val="2379"/>
              </a:lnSpc>
              <a:spcBef>
                <a:spcPts val="347"/>
              </a:spcBef>
            </a:pPr>
            <a:r>
              <a:rPr sz="2000" i="1" spc="-10" dirty="0">
                <a:latin typeface="Cambria"/>
                <a:cs typeface="Cambria"/>
              </a:rPr>
              <a:t>more </a:t>
            </a:r>
            <a:r>
              <a:rPr sz="2000" i="1" spc="10" dirty="0">
                <a:latin typeface="Cambria"/>
                <a:cs typeface="Cambria"/>
              </a:rPr>
              <a:t>eﬃcient </a:t>
            </a:r>
            <a:r>
              <a:rPr sz="2000" i="1" dirty="0">
                <a:latin typeface="Cambria"/>
                <a:cs typeface="Cambria"/>
              </a:rPr>
              <a:t>than</a:t>
            </a:r>
            <a:r>
              <a:rPr sz="2000" i="1" spc="30" dirty="0">
                <a:latin typeface="Cambria"/>
                <a:cs typeface="Cambria"/>
              </a:rPr>
              <a:t> </a:t>
            </a:r>
            <a:r>
              <a:rPr sz="2000" i="1" spc="-50" dirty="0">
                <a:latin typeface="Cambria"/>
                <a:cs typeface="Cambria"/>
              </a:rPr>
              <a:t>SHA-2</a:t>
            </a:r>
            <a:endParaRPr sz="2000" dirty="0">
              <a:latin typeface="Cambria"/>
              <a:cs typeface="Cambria"/>
            </a:endParaRPr>
          </a:p>
          <a:p>
            <a:pPr marL="574082">
              <a:lnSpc>
                <a:spcPts val="2369"/>
              </a:lnSpc>
            </a:pPr>
            <a:r>
              <a:rPr sz="2000" spc="59" dirty="0">
                <a:latin typeface="Calibri"/>
                <a:cs typeface="Calibri"/>
              </a:rPr>
              <a:t>output </a:t>
            </a:r>
            <a:r>
              <a:rPr sz="2000" spc="50" dirty="0">
                <a:latin typeface="Calibri"/>
                <a:cs typeface="Calibri"/>
              </a:rPr>
              <a:t>lengths: </a:t>
            </a:r>
            <a:r>
              <a:rPr sz="2000" spc="-10" dirty="0">
                <a:latin typeface="Calibri"/>
                <a:cs typeface="Calibri"/>
              </a:rPr>
              <a:t>224, 256, 384, </a:t>
            </a:r>
            <a:r>
              <a:rPr sz="2000" spc="-89" dirty="0">
                <a:latin typeface="Calibri"/>
                <a:cs typeface="Calibri"/>
              </a:rPr>
              <a:t>512 </a:t>
            </a:r>
            <a:r>
              <a:rPr sz="2000" spc="258" dirty="0">
                <a:latin typeface="Calibri"/>
                <a:cs typeface="Calibri"/>
              </a:rPr>
              <a:t> </a:t>
            </a:r>
            <a:r>
              <a:rPr sz="2000" spc="59" dirty="0">
                <a:latin typeface="Calibri"/>
                <a:cs typeface="Calibri"/>
              </a:rPr>
              <a:t>bits</a:t>
            </a:r>
            <a:endParaRPr sz="2000" dirty="0">
              <a:latin typeface="Calibri"/>
              <a:cs typeface="Calibri"/>
            </a:endParaRPr>
          </a:p>
          <a:p>
            <a:pPr marL="574082" marR="858605">
              <a:lnSpc>
                <a:spcPts val="2379"/>
              </a:lnSpc>
              <a:spcBef>
                <a:spcPts val="69"/>
              </a:spcBef>
            </a:pPr>
            <a:r>
              <a:rPr sz="2000" spc="50" dirty="0">
                <a:latin typeface="Calibri"/>
                <a:cs typeface="Calibri"/>
              </a:rPr>
              <a:t>security: </a:t>
            </a:r>
            <a:r>
              <a:rPr sz="2000" spc="79" dirty="0">
                <a:latin typeface="Calibri"/>
                <a:cs typeface="Calibri"/>
              </a:rPr>
              <a:t>collision </a:t>
            </a:r>
            <a:r>
              <a:rPr sz="2000" spc="59" dirty="0">
                <a:latin typeface="Calibri"/>
                <a:cs typeface="Calibri"/>
              </a:rPr>
              <a:t>and </a:t>
            </a:r>
            <a:r>
              <a:rPr sz="2000" spc="40" dirty="0">
                <a:latin typeface="Calibri"/>
                <a:cs typeface="Calibri"/>
              </a:rPr>
              <a:t>(2nd) </a:t>
            </a:r>
            <a:r>
              <a:rPr sz="2000" spc="50" dirty="0">
                <a:latin typeface="Calibri"/>
                <a:cs typeface="Calibri"/>
              </a:rPr>
              <a:t>pre-image </a:t>
            </a:r>
            <a:r>
              <a:rPr sz="2000" spc="59" dirty="0">
                <a:latin typeface="Calibri"/>
                <a:cs typeface="Calibri"/>
              </a:rPr>
              <a:t>resistant  </a:t>
            </a:r>
            <a:r>
              <a:rPr sz="2000" spc="50" dirty="0">
                <a:latin typeface="Calibri"/>
                <a:cs typeface="Calibri"/>
              </a:rPr>
              <a:t>specs, </a:t>
            </a:r>
            <a:r>
              <a:rPr sz="2000" spc="30" dirty="0">
                <a:latin typeface="Calibri"/>
                <a:cs typeface="Calibri"/>
              </a:rPr>
              <a:t>reference </a:t>
            </a:r>
            <a:r>
              <a:rPr sz="2000" spc="59" dirty="0">
                <a:latin typeface="Calibri"/>
                <a:cs typeface="Calibri"/>
              </a:rPr>
              <a:t>and optimized </a:t>
            </a:r>
            <a:r>
              <a:rPr sz="2000" spc="40" dirty="0">
                <a:latin typeface="Calibri"/>
                <a:cs typeface="Calibri"/>
              </a:rPr>
              <a:t>code, test </a:t>
            </a:r>
            <a:r>
              <a:rPr sz="2000" spc="50" dirty="0">
                <a:latin typeface="Calibri"/>
                <a:cs typeface="Calibri"/>
              </a:rPr>
              <a:t>vectors  </a:t>
            </a:r>
            <a:r>
              <a:rPr sz="2000" spc="59" dirty="0">
                <a:latin typeface="Calibri"/>
                <a:cs typeface="Calibri"/>
              </a:rPr>
              <a:t>design rationale and </a:t>
            </a:r>
            <a:r>
              <a:rPr sz="2000" spc="69" dirty="0">
                <a:latin typeface="Calibri"/>
                <a:cs typeface="Calibri"/>
              </a:rPr>
              <a:t>preliminary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69" dirty="0">
                <a:latin typeface="Calibri"/>
                <a:cs typeface="Calibri"/>
              </a:rPr>
              <a:t>analysis</a:t>
            </a:r>
            <a:endParaRPr sz="2000" dirty="0">
              <a:latin typeface="Calibri"/>
              <a:cs typeface="Calibri"/>
            </a:endParaRPr>
          </a:p>
          <a:p>
            <a:pPr marL="574082">
              <a:lnSpc>
                <a:spcPts val="2290"/>
              </a:lnSpc>
            </a:pPr>
            <a:r>
              <a:rPr sz="2000" spc="50" dirty="0">
                <a:latin typeface="Calibri"/>
                <a:cs typeface="Calibri"/>
              </a:rPr>
              <a:t>patent</a:t>
            </a:r>
            <a:r>
              <a:rPr sz="2000" spc="-109" dirty="0">
                <a:latin typeface="Calibri"/>
                <a:cs typeface="Calibri"/>
              </a:rPr>
              <a:t> </a:t>
            </a:r>
            <a:r>
              <a:rPr sz="2000" spc="69" dirty="0">
                <a:latin typeface="Calibri"/>
                <a:cs typeface="Calibri"/>
              </a:rPr>
              <a:t>waiver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02111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1452</Words>
  <Application>Microsoft Macintosh PowerPoint</Application>
  <PresentationFormat>On-screen Show (4:3)</PresentationFormat>
  <Paragraphs>248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Bodoni MT</vt:lpstr>
      <vt:lpstr>Book Antiqua</vt:lpstr>
      <vt:lpstr>Bookman Old Style</vt:lpstr>
      <vt:lpstr>Calibri</vt:lpstr>
      <vt:lpstr>Cambria</vt:lpstr>
      <vt:lpstr>Century</vt:lpstr>
      <vt:lpstr>Lucida Sans Unicode</vt:lpstr>
      <vt:lpstr>Palatino Linotype</vt:lpstr>
      <vt:lpstr>Tahoma</vt:lpstr>
      <vt:lpstr>Times New Roman</vt:lpstr>
      <vt:lpstr>Wingdings</vt:lpstr>
      <vt:lpstr>Office Theme</vt:lpstr>
      <vt:lpstr>Part Two:  Security Principles </vt:lpstr>
      <vt:lpstr>Cryptographic hash functions</vt:lpstr>
      <vt:lpstr>Birthday Attack</vt:lpstr>
      <vt:lpstr>The Birthday Paradox</vt:lpstr>
      <vt:lpstr>Digital Signature Model</vt:lpstr>
      <vt:lpstr>Message Authentication Code</vt:lpstr>
      <vt:lpstr>Data Integrity </vt:lpstr>
      <vt:lpstr>Classical way to build hash functions</vt:lpstr>
      <vt:lpstr>The origins of the SHA-3 competition</vt:lpstr>
      <vt:lpstr>The SHA-3 competition</vt:lpstr>
      <vt:lpstr>NIST SHA-3: the battleﬁeld</vt:lpstr>
      <vt:lpstr>The (extended) Keccak team</vt:lpstr>
      <vt:lpstr>The sponge construction</vt:lpstr>
      <vt:lpstr>How to build a strong permutation</vt:lpstr>
      <vt:lpstr>Keccak[r, c]</vt:lpstr>
      <vt:lpstr>SHA-3 Parameters </vt:lpstr>
      <vt:lpstr>The state: an array of 5 × 5 × 2ℓ bits</vt:lpstr>
      <vt:lpstr>The state: an array of 5 × 5 × 2ℓ bits</vt:lpstr>
      <vt:lpstr>The state: an array of 5 × 5 × 2ℓ bits</vt:lpstr>
      <vt:lpstr>The state: an array of 5 × 5 × 2ℓ bits</vt:lpstr>
      <vt:lpstr>The state: an array of 5 × 5 × 2ℓ bits</vt:lpstr>
      <vt:lpstr>Keccak-f</vt:lpstr>
      <vt:lpstr>Number of rounds in Keccak-f</vt:lpstr>
      <vt:lpstr>θ, a ﬁrst attempt at mixing bits</vt:lpstr>
      <vt:lpstr>ρ for inter-slice dispersion</vt:lpstr>
      <vt:lpstr>π for disturbing horizontal/vertical alignment</vt:lpstr>
      <vt:lpstr>χ, the nonlinear mapping in Keccak-f</vt:lpstr>
      <vt:lpstr>ι to break symmetry</vt:lpstr>
      <vt:lpstr>Keccak-f summary</vt:lpstr>
      <vt:lpstr>Keccak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RMIT University</dc:creator>
  <cp:lastModifiedBy>Xun Yi</cp:lastModifiedBy>
  <cp:revision>209</cp:revision>
  <dcterms:created xsi:type="dcterms:W3CDTF">2017-07-06T23:51:17Z</dcterms:created>
  <dcterms:modified xsi:type="dcterms:W3CDTF">2019-08-22T05:31:28Z</dcterms:modified>
</cp:coreProperties>
</file>